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4"/>
  </p:notesMasterIdLst>
  <p:sldIdLst>
    <p:sldId id="296" r:id="rId11"/>
    <p:sldId id="297" r:id="rId12"/>
    <p:sldId id="312" r:id="rId13"/>
    <p:sldId id="313" r:id="rId14"/>
    <p:sldId id="299" r:id="rId15"/>
    <p:sldId id="314" r:id="rId16"/>
    <p:sldId id="300" r:id="rId17"/>
    <p:sldId id="301" r:id="rId18"/>
    <p:sldId id="304" r:id="rId19"/>
    <p:sldId id="316" r:id="rId20"/>
    <p:sldId id="317" r:id="rId21"/>
    <p:sldId id="308" r:id="rId22"/>
    <p:sldId id="31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07A8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69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18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10/02/2021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10/02/2021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4.emf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4.emf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4.emf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3.emf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4893"/>
            <a:ext cx="6267231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7680" y="2971992"/>
            <a:ext cx="4874562" cy="1007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272" y="3219708"/>
            <a:ext cx="4874562" cy="10071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676880" y="381749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Which is longer?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5123910"/>
            <a:ext cx="734524" cy="8433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4859675"/>
            <a:ext cx="734524" cy="8433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4595442"/>
            <a:ext cx="734524" cy="8433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4331209"/>
            <a:ext cx="734524" cy="8433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4066976"/>
            <a:ext cx="734524" cy="8433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3802743"/>
            <a:ext cx="734524" cy="8433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3538510"/>
            <a:ext cx="734524" cy="8433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3274277"/>
            <a:ext cx="734524" cy="8433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3010044"/>
            <a:ext cx="734524" cy="8433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2745811"/>
            <a:ext cx="734524" cy="8433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111" y="2386471"/>
            <a:ext cx="1159942" cy="12297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850" y="2386471"/>
            <a:ext cx="1159942" cy="12297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589" y="2386471"/>
            <a:ext cx="1159942" cy="12297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328" y="2386471"/>
            <a:ext cx="1159942" cy="12297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67" y="2386471"/>
            <a:ext cx="1159942" cy="122979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63061" y="2474448"/>
            <a:ext cx="734524" cy="84334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239582" y="4327443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The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red</a:t>
            </a:r>
            <a:r>
              <a:rPr lang="en-GB" sz="3200" dirty="0" smtClean="0">
                <a:latin typeface="Comic Sans MS" panose="030F0702030302020204" pitchFamily="66" charset="0"/>
              </a:rPr>
              <a:t> tower is 10 cm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57350" y="4988958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The </a:t>
            </a:r>
            <a:r>
              <a:rPr lang="en-GB" sz="3200" dirty="0" smtClean="0">
                <a:solidFill>
                  <a:srgbClr val="F907A8"/>
                </a:solidFill>
                <a:latin typeface="Comic Sans MS" panose="030F0702030302020204" pitchFamily="66" charset="0"/>
              </a:rPr>
              <a:t>pink</a:t>
            </a:r>
            <a:r>
              <a:rPr lang="en-GB" sz="3200" dirty="0" smtClean="0">
                <a:latin typeface="Comic Sans MS" panose="030F0702030302020204" pitchFamily="66" charset="0"/>
              </a:rPr>
              <a:t> tower is 10 cm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62283" y="1449313"/>
            <a:ext cx="1371025" cy="946806"/>
          </a:xfrm>
          <a:prstGeom prst="rect">
            <a:avLst/>
          </a:prstGeom>
        </p:spPr>
      </p:pic>
      <p:sp>
        <p:nvSpPr>
          <p:cNvPr id="30" name="Rounded Rectangular Callout 29"/>
          <p:cNvSpPr/>
          <p:nvPr/>
        </p:nvSpPr>
        <p:spPr>
          <a:xfrm>
            <a:off x="3536888" y="1409090"/>
            <a:ext cx="2741042" cy="799927"/>
          </a:xfrm>
          <a:prstGeom prst="wedgeRoundRectCallout">
            <a:avLst>
              <a:gd name="adj1" fmla="val 64603"/>
              <a:gd name="adj2" fmla="val 27310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3500185" y="1439781"/>
            <a:ext cx="2737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They are the same length!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50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0" grpId="0" animBg="1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7680" y="2971992"/>
            <a:ext cx="4874562" cy="1007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272" y="3219708"/>
            <a:ext cx="4874562" cy="10071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690825" y="396504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Which is longer?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5123910"/>
            <a:ext cx="734524" cy="8433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4859675"/>
            <a:ext cx="734524" cy="8433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4595442"/>
            <a:ext cx="734524" cy="8433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4331209"/>
            <a:ext cx="734524" cy="8433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4066976"/>
            <a:ext cx="734524" cy="8433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3802743"/>
            <a:ext cx="734524" cy="8433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3538510"/>
            <a:ext cx="734524" cy="8433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3274277"/>
            <a:ext cx="734524" cy="8433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3010044"/>
            <a:ext cx="734524" cy="8433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2745811"/>
            <a:ext cx="734524" cy="84334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952111" y="2386471"/>
            <a:ext cx="4130869" cy="1229795"/>
            <a:chOff x="2952111" y="2386471"/>
            <a:chExt cx="4130869" cy="122979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111" y="2386471"/>
              <a:ext cx="1159942" cy="122979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850" y="2386471"/>
              <a:ext cx="1159942" cy="122979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7589" y="2386471"/>
              <a:ext cx="1159942" cy="122979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5328" y="2386471"/>
              <a:ext cx="1159942" cy="122979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3067" y="2386471"/>
              <a:ext cx="1159942" cy="122979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3038" y="2386471"/>
              <a:ext cx="1159942" cy="1229795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2147067" y="4322524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The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red</a:t>
            </a:r>
            <a:r>
              <a:rPr lang="en-GB" sz="3200" dirty="0" smtClean="0">
                <a:latin typeface="Comic Sans MS" panose="030F0702030302020204" pitchFamily="66" charset="0"/>
              </a:rPr>
              <a:t> tower is 9 cm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57350" y="4933106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The </a:t>
            </a:r>
            <a:r>
              <a:rPr lang="en-GB" sz="3200" dirty="0" smtClean="0">
                <a:solidFill>
                  <a:srgbClr val="F907A8"/>
                </a:solidFill>
                <a:latin typeface="Comic Sans MS" panose="030F0702030302020204" pitchFamily="66" charset="0"/>
              </a:rPr>
              <a:t>pink</a:t>
            </a:r>
            <a:r>
              <a:rPr lang="en-GB" sz="3200" dirty="0" smtClean="0">
                <a:latin typeface="Comic Sans MS" panose="030F0702030302020204" pitchFamily="66" charset="0"/>
              </a:rPr>
              <a:t> tower is 12 cm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281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 3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77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504" y="530583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87023" y="544852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7680" y="2971992"/>
            <a:ext cx="4874562" cy="1007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272" y="3219708"/>
            <a:ext cx="4874562" cy="10071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6516" y="403301"/>
            <a:ext cx="7800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How can you make them the same length?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5123910"/>
            <a:ext cx="734524" cy="8433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4859675"/>
            <a:ext cx="734524" cy="8433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4595442"/>
            <a:ext cx="734524" cy="8433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4331209"/>
            <a:ext cx="734524" cy="8433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4066976"/>
            <a:ext cx="734524" cy="8433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3802743"/>
            <a:ext cx="734524" cy="8433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3538510"/>
            <a:ext cx="734524" cy="8433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3274277"/>
            <a:ext cx="734524" cy="8433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3010044"/>
            <a:ext cx="734524" cy="8433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2745811"/>
            <a:ext cx="734524" cy="8433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111" y="2386471"/>
            <a:ext cx="1159942" cy="12297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850" y="2386471"/>
            <a:ext cx="1159942" cy="12297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589" y="2386471"/>
            <a:ext cx="1159942" cy="12297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328" y="2386471"/>
            <a:ext cx="1159942" cy="12297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67" y="2386471"/>
            <a:ext cx="1159942" cy="12297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038" y="2386471"/>
            <a:ext cx="1159942" cy="122979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021592" y="4186681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The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red</a:t>
            </a:r>
            <a:r>
              <a:rPr lang="en-GB" sz="3200" dirty="0" smtClean="0">
                <a:latin typeface="Comic Sans MS" panose="030F0702030302020204" pitchFamily="66" charset="0"/>
              </a:rPr>
              <a:t> tower is 9 cm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84004" y="4765352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The </a:t>
            </a:r>
            <a:r>
              <a:rPr lang="en-GB" sz="3200" dirty="0" smtClean="0">
                <a:solidFill>
                  <a:srgbClr val="F907A8"/>
                </a:solidFill>
                <a:latin typeface="Comic Sans MS" panose="030F0702030302020204" pitchFamily="66" charset="0"/>
              </a:rPr>
              <a:t>pink</a:t>
            </a:r>
            <a:r>
              <a:rPr lang="en-GB" sz="3200" dirty="0" smtClean="0">
                <a:latin typeface="Comic Sans MS" panose="030F0702030302020204" pitchFamily="66" charset="0"/>
              </a:rPr>
              <a:t> tower is 12 cm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731" y="1286040"/>
            <a:ext cx="1386858" cy="957740"/>
          </a:xfrm>
          <a:prstGeom prst="rect">
            <a:avLst/>
          </a:prstGeom>
        </p:spPr>
      </p:pic>
      <p:sp>
        <p:nvSpPr>
          <p:cNvPr id="29" name="Rounded Rectangular Callout 28"/>
          <p:cNvSpPr/>
          <p:nvPr/>
        </p:nvSpPr>
        <p:spPr>
          <a:xfrm>
            <a:off x="4226940" y="1447344"/>
            <a:ext cx="2741042" cy="799927"/>
          </a:xfrm>
          <a:prstGeom prst="wedgeRoundRectCallout">
            <a:avLst>
              <a:gd name="adj1" fmla="val -59375"/>
              <a:gd name="adj2" fmla="val 27310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4147589" y="1569987"/>
            <a:ext cx="2737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I can add 3 more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6467160" y="1464046"/>
            <a:ext cx="524085" cy="60172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2474448"/>
            <a:ext cx="734524" cy="84334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2175789"/>
            <a:ext cx="734524" cy="84334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1158941" y="1904426"/>
            <a:ext cx="734524" cy="84334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100116" y="4202636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The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red</a:t>
            </a:r>
            <a:r>
              <a:rPr lang="en-GB" sz="3200" dirty="0" smtClean="0">
                <a:latin typeface="Comic Sans MS" panose="030F0702030302020204" pitchFamily="66" charset="0"/>
              </a:rPr>
              <a:t> tower is 12 cm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81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  <p:bldP spid="29" grpId="0" animBg="1"/>
      <p:bldP spid="30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GB" sz="2800" dirty="0" smtClean="0">
                <a:latin typeface="Comic Sans MS" panose="030F0702030302020204" pitchFamily="66" charset="0"/>
              </a:rPr>
              <a:t>What comes next: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	</a:t>
            </a:r>
            <a:r>
              <a:rPr lang="en-GB" sz="2800" dirty="0" smtClean="0">
                <a:latin typeface="Comic Sans MS" panose="030F0702030302020204" pitchFamily="66" charset="0"/>
              </a:rPr>
              <a:t>			short, shorter, ________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2</a:t>
            </a:r>
            <a:r>
              <a:rPr lang="en-GB" sz="2800" dirty="0" smtClean="0">
                <a:latin typeface="Comic Sans MS" panose="030F0702030302020204" pitchFamily="66" charset="0"/>
              </a:rPr>
              <a:t>) What comes next:</a:t>
            </a:r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                   long, longer, _________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</a:t>
            </a:r>
            <a:r>
              <a:rPr lang="en-GB" sz="2800" dirty="0" smtClean="0">
                <a:latin typeface="Comic Sans MS" panose="030F0702030302020204" pitchFamily="66" charset="0"/>
              </a:rPr>
              <a:t>)  What word is 15?   </a:t>
            </a:r>
            <a:r>
              <a:rPr lang="en-GB" sz="2800" dirty="0">
                <a:latin typeface="Comic Sans MS" panose="030F0702030302020204" pitchFamily="66" charset="0"/>
              </a:rPr>
              <a:t>f</a:t>
            </a:r>
            <a:r>
              <a:rPr lang="en-GB" sz="2800" dirty="0" smtClean="0">
                <a:latin typeface="Comic Sans MS" panose="030F0702030302020204" pitchFamily="66" charset="0"/>
              </a:rPr>
              <a:t>ifty     fifteen 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4</a:t>
            </a:r>
            <a:r>
              <a:rPr lang="en-GB" sz="2800" dirty="0" smtClean="0">
                <a:latin typeface="Comic Sans MS" panose="030F0702030302020204" pitchFamily="66" charset="0"/>
              </a:rPr>
              <a:t>) What do we call this?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568" y="4736369"/>
            <a:ext cx="3895437" cy="80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1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GB" sz="2800" dirty="0" smtClean="0">
                <a:latin typeface="Comic Sans MS" panose="030F0702030302020204" pitchFamily="66" charset="0"/>
              </a:rPr>
              <a:t>What comes next: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	</a:t>
            </a:r>
            <a:r>
              <a:rPr lang="en-GB" sz="2800" dirty="0" smtClean="0">
                <a:latin typeface="Comic Sans MS" panose="030F0702030302020204" pitchFamily="66" charset="0"/>
              </a:rPr>
              <a:t>			short, shorter, ________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2</a:t>
            </a:r>
            <a:r>
              <a:rPr lang="en-GB" sz="2800" dirty="0" smtClean="0">
                <a:latin typeface="Comic Sans MS" panose="030F0702030302020204" pitchFamily="66" charset="0"/>
              </a:rPr>
              <a:t>) What comes next:</a:t>
            </a:r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                   long, longer, _________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</a:t>
            </a:r>
            <a:r>
              <a:rPr lang="en-GB" sz="2800" dirty="0" smtClean="0">
                <a:latin typeface="Comic Sans MS" panose="030F0702030302020204" pitchFamily="66" charset="0"/>
              </a:rPr>
              <a:t>)  What word is 15?   </a:t>
            </a:r>
            <a:r>
              <a:rPr lang="en-GB" sz="2800" dirty="0">
                <a:latin typeface="Comic Sans MS" panose="030F0702030302020204" pitchFamily="66" charset="0"/>
              </a:rPr>
              <a:t>f</a:t>
            </a:r>
            <a:r>
              <a:rPr lang="en-GB" sz="2800" dirty="0" smtClean="0">
                <a:latin typeface="Comic Sans MS" panose="030F0702030302020204" pitchFamily="66" charset="0"/>
              </a:rPr>
              <a:t>ifty     fifteen 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4</a:t>
            </a:r>
            <a:r>
              <a:rPr lang="en-GB" sz="2800" dirty="0" smtClean="0">
                <a:latin typeface="Comic Sans MS" panose="030F0702030302020204" pitchFamily="66" charset="0"/>
              </a:rPr>
              <a:t>) What do we call this?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3047" y="758334"/>
            <a:ext cx="2137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shortest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568" y="4736369"/>
            <a:ext cx="3895437" cy="804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97776" y="2003022"/>
            <a:ext cx="2137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longest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76845" y="4131502"/>
            <a:ext cx="2137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ruler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654097" y="2873674"/>
            <a:ext cx="1660663" cy="58685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316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8784" y="459127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Measure length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5" y="2716500"/>
            <a:ext cx="6888073" cy="14231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86893" y="2475368"/>
            <a:ext cx="2387394" cy="432731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181936" y="1705970"/>
            <a:ext cx="0" cy="156949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91936" y="1705970"/>
            <a:ext cx="0" cy="156949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8396" y="5298823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The knife is 9 cm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152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-0.14809 -0.30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13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3808" y="394309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Measure and compare length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5" y="2716500"/>
            <a:ext cx="6888073" cy="1423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43493" y="3455577"/>
            <a:ext cx="2581614" cy="2233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89528" y="2423352"/>
            <a:ext cx="2932591" cy="43467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5955" y="2804148"/>
            <a:ext cx="3056032" cy="363501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191470" y="1978925"/>
            <a:ext cx="0" cy="115148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2034" y="1039490"/>
            <a:ext cx="747045" cy="7470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94553" y="1182179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309150" y="1978925"/>
            <a:ext cx="0" cy="115148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20091" y="4877230"/>
            <a:ext cx="1002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5 cm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20857" y="1978925"/>
            <a:ext cx="0" cy="115148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15800" y="4877230"/>
            <a:ext cx="11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6 cm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453892" y="1978925"/>
            <a:ext cx="0" cy="115148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45241" y="4877230"/>
            <a:ext cx="1263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3 cm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decel="50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-2.59259E-6 L 0.02969 -0.294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" y="-147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-0.2375 -0.2743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-1372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3.33333E-6 L -0.56997 -0.2706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4" y="-1354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questions 1 and 2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7680" y="2971992"/>
            <a:ext cx="4874562" cy="1007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272" y="3219708"/>
            <a:ext cx="4874562" cy="10071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690825" y="353431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Which is longer?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 rot="5400000">
            <a:off x="4132479" y="1240798"/>
            <a:ext cx="1379597" cy="38904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 rot="5400000">
            <a:off x="1158941" y="5123910"/>
            <a:ext cx="734524" cy="8433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 rot="5400000">
            <a:off x="1158941" y="4859675"/>
            <a:ext cx="734524" cy="8433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 rot="5400000">
            <a:off x="1158941" y="4595442"/>
            <a:ext cx="734524" cy="8433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 rot="5400000">
            <a:off x="1158941" y="4331209"/>
            <a:ext cx="734524" cy="8433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 rot="5400000">
            <a:off x="1158941" y="4066976"/>
            <a:ext cx="734524" cy="8433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 rot="5400000">
            <a:off x="1158941" y="3802743"/>
            <a:ext cx="734524" cy="8433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 rot="5400000">
            <a:off x="1158941" y="3538510"/>
            <a:ext cx="734524" cy="8433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 rot="5400000">
            <a:off x="1158941" y="3274277"/>
            <a:ext cx="734524" cy="8433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 rot="5400000">
            <a:off x="1158941" y="3010044"/>
            <a:ext cx="734524" cy="8433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 rot="5400000">
            <a:off x="1158941" y="2745811"/>
            <a:ext cx="734524" cy="84334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947874" y="4474326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The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red</a:t>
            </a:r>
            <a:r>
              <a:rPr lang="en-GB" sz="3200" dirty="0" smtClean="0">
                <a:latin typeface="Comic Sans MS" panose="030F0702030302020204" pitchFamily="66" charset="0"/>
              </a:rPr>
              <a:t> tower is 9 cm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45523" y="5072820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The </a:t>
            </a:r>
            <a:r>
              <a:rPr lang="en-GB" sz="32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yellow</a:t>
            </a:r>
            <a:r>
              <a:rPr lang="en-GB" sz="3200" dirty="0" smtClean="0">
                <a:latin typeface="Comic Sans MS" panose="030F0702030302020204" pitchFamily="66" charset="0"/>
              </a:rPr>
              <a:t> tower is 10 cm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10.2|14.5|8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8.3|9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6.2|3.1|2|5.7|7.7|1.1|6.5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1|5.2|8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|4.3|5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5|4.2|7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15.7|10.7|1.9|1.5|6|0.8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schemas.microsoft.com/office/2006/documentManagement/types"/>
    <ds:schemaRef ds:uri="http://purl.org/dc/terms/"/>
    <ds:schemaRef ds:uri="522d4c35-b548-4432-90ae-af4376e1c4b4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5554</TotalTime>
  <Words>152</Words>
  <Application>Microsoft Office PowerPoint</Application>
  <PresentationFormat>On-screen Show (4:3)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and 2 on the worksheet</vt:lpstr>
      <vt:lpstr>PowerPoint Presentation</vt:lpstr>
      <vt:lpstr>PowerPoint Presentation</vt:lpstr>
      <vt:lpstr>PowerPoint Presentation</vt:lpstr>
      <vt:lpstr>Have a go at question 3 on the worksheet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EMILY  SNOWBALL</cp:lastModifiedBy>
  <cp:revision>229</cp:revision>
  <dcterms:created xsi:type="dcterms:W3CDTF">2019-07-05T11:02:13Z</dcterms:created>
  <dcterms:modified xsi:type="dcterms:W3CDTF">2021-02-10T11:11:15Z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