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obster" panose="020B0604020202020204" charset="0"/>
      <p:regular r:id="rId16"/>
    </p:embeddedFont>
    <p:embeddedFont>
      <p:font typeface="Comic Sans MS" panose="030F0702030302020204" pitchFamily="66" charset="0"/>
      <p:regular r:id="rId17"/>
      <p:bold r:id="rId18"/>
      <p:italic r:id="rId19"/>
      <p:boldItalic r:id="rId20"/>
    </p:embeddedFont>
    <p:embeddedFont>
      <p:font typeface="Coming Soon"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1EC0F8-A145-42A2-BEC9-3E2945003165}">
  <a:tblStyle styleId="{931EC0F8-A145-42A2-BEC9-3E29450031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4" d="100"/>
          <a:sy n="154" d="100"/>
        </p:scale>
        <p:origin x="-384"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40130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391768a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391768a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6544acf0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6544acf0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64c553f0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64c553f0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64c553f0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64c553f0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655a9b2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655a9b2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34948067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34948067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33b7ceb40_0_178:notes"/>
          <p:cNvSpPr txBox="1">
            <a:spLocks noGrp="1"/>
          </p:cNvSpPr>
          <p:nvPr>
            <p:ph type="body" idx="1"/>
          </p:nvPr>
        </p:nvSpPr>
        <p:spPr>
          <a:xfrm>
            <a:off x="685800"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b33b7ceb40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33b7ceb40_0_28:notes"/>
          <p:cNvSpPr txBox="1">
            <a:spLocks noGrp="1"/>
          </p:cNvSpPr>
          <p:nvPr>
            <p:ph type="body" idx="1"/>
          </p:nvPr>
        </p:nvSpPr>
        <p:spPr>
          <a:xfrm>
            <a:off x="685800"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b33b7ceb40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6419ea4f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6419ea4f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34948067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34948067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abb53262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abb5326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abb53262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abb53262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abb53262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abb53262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BI7m8g8mZa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qooy_7gn1f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4.jpg"/><Relationship Id="rId11" Type="http://schemas.openxmlformats.org/officeDocument/2006/relationships/image" Target="../media/image10.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BI7m8g8mZa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are going to :-</a:t>
            </a:r>
            <a:endParaRPr/>
          </a:p>
          <a:p>
            <a:pPr marL="0" lvl="0" indent="0" algn="l" rtl="0">
              <a:spcBef>
                <a:spcPts val="0"/>
              </a:spcBef>
              <a:spcAft>
                <a:spcPts val="0"/>
              </a:spcAft>
              <a:buNone/>
            </a:pPr>
            <a:endParaRPr/>
          </a:p>
          <a:p>
            <a:pPr marL="457200" lvl="0" indent="-406400" algn="l" rtl="0">
              <a:spcBef>
                <a:spcPts val="0"/>
              </a:spcBef>
              <a:spcAft>
                <a:spcPts val="0"/>
              </a:spcAft>
              <a:buSzPts val="2800"/>
              <a:buChar char="✓"/>
            </a:pPr>
            <a:r>
              <a:rPr lang="en-GB"/>
              <a:t>Practice some French vocabulary associated with Epiphany</a:t>
            </a:r>
            <a:endParaRPr/>
          </a:p>
          <a:p>
            <a:pPr marL="457200" lvl="0" indent="-406400" algn="l" rtl="0">
              <a:spcBef>
                <a:spcPts val="0"/>
              </a:spcBef>
              <a:spcAft>
                <a:spcPts val="0"/>
              </a:spcAft>
              <a:buSzPts val="2800"/>
              <a:buChar char="✓"/>
            </a:pPr>
            <a:r>
              <a:rPr lang="en-GB"/>
              <a:t>Listen to a traditional French song about galette</a:t>
            </a:r>
            <a:endParaRPr/>
          </a:p>
          <a:p>
            <a:pPr marL="457200" lvl="0" indent="-406400" algn="l" rtl="0">
              <a:spcBef>
                <a:spcPts val="0"/>
              </a:spcBef>
              <a:spcAft>
                <a:spcPts val="0"/>
              </a:spcAft>
              <a:buSzPts val="2800"/>
              <a:buChar char="✓"/>
            </a:pPr>
            <a:r>
              <a:rPr lang="en-GB"/>
              <a:t>Categorise ingredients using </a:t>
            </a:r>
            <a:r>
              <a:rPr lang="en-GB" b="1"/>
              <a:t>il y a </a:t>
            </a:r>
            <a:r>
              <a:rPr lang="en-GB"/>
              <a:t>(there is) </a:t>
            </a:r>
            <a:r>
              <a:rPr lang="en-GB" b="1"/>
              <a:t>il n’y a pas </a:t>
            </a:r>
            <a:r>
              <a:rPr lang="en-GB"/>
              <a:t>(there is not)</a:t>
            </a:r>
            <a:endParaRPr/>
          </a:p>
          <a:p>
            <a:pPr marL="457200" lvl="0" indent="-406400" algn="l" rtl="0">
              <a:spcBef>
                <a:spcPts val="0"/>
              </a:spcBef>
              <a:spcAft>
                <a:spcPts val="0"/>
              </a:spcAft>
              <a:buSzPts val="2800"/>
              <a:buChar char="✓"/>
            </a:pPr>
            <a:r>
              <a:rPr lang="en-GB"/>
              <a:t>Work out a recipe for making                                           a galette.</a:t>
            </a:r>
            <a:endParaRPr/>
          </a:p>
        </p:txBody>
      </p:sp>
      <p:pic>
        <p:nvPicPr>
          <p:cNvPr id="55" name="Google Shape;55;p13"/>
          <p:cNvPicPr preferRelativeResize="0"/>
          <p:nvPr/>
        </p:nvPicPr>
        <p:blipFill rotWithShape="1">
          <a:blip r:embed="rId3">
            <a:alphaModFix/>
          </a:blip>
          <a:srcRect/>
          <a:stretch/>
        </p:blipFill>
        <p:spPr>
          <a:xfrm>
            <a:off x="5760280" y="3151801"/>
            <a:ext cx="2868320" cy="1606150"/>
          </a:xfrm>
          <a:prstGeom prst="rect">
            <a:avLst/>
          </a:prstGeom>
          <a:noFill/>
          <a:ln w="28575" cap="flat" cmpd="sng">
            <a:solidFill>
              <a:srgbClr val="000000"/>
            </a:solidFill>
            <a:prstDash val="solid"/>
            <a:miter lim="800000"/>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3244898" y="348768"/>
            <a:ext cx="5607875" cy="3738609"/>
          </a:xfrm>
          <a:prstGeom prst="rect">
            <a:avLst/>
          </a:prstGeom>
          <a:noFill/>
          <a:ln>
            <a:noFill/>
          </a:ln>
        </p:spPr>
      </p:pic>
      <p:pic>
        <p:nvPicPr>
          <p:cNvPr id="137" name="Google Shape;137;p22"/>
          <p:cNvPicPr preferRelativeResize="0"/>
          <p:nvPr/>
        </p:nvPicPr>
        <p:blipFill>
          <a:blip r:embed="rId4">
            <a:alphaModFix/>
          </a:blip>
          <a:stretch>
            <a:fillRect/>
          </a:stretch>
        </p:blipFill>
        <p:spPr>
          <a:xfrm>
            <a:off x="87074" y="3641600"/>
            <a:ext cx="1424275" cy="927275"/>
          </a:xfrm>
          <a:prstGeom prst="rect">
            <a:avLst/>
          </a:prstGeom>
          <a:noFill/>
          <a:ln>
            <a:noFill/>
          </a:ln>
        </p:spPr>
      </p:pic>
      <p:pic>
        <p:nvPicPr>
          <p:cNvPr id="138" name="Google Shape;138;p22"/>
          <p:cNvPicPr preferRelativeResize="0"/>
          <p:nvPr/>
        </p:nvPicPr>
        <p:blipFill>
          <a:blip r:embed="rId5">
            <a:alphaModFix/>
          </a:blip>
          <a:stretch>
            <a:fillRect/>
          </a:stretch>
        </p:blipFill>
        <p:spPr>
          <a:xfrm>
            <a:off x="1740750" y="3135175"/>
            <a:ext cx="1355424" cy="762424"/>
          </a:xfrm>
          <a:prstGeom prst="rect">
            <a:avLst/>
          </a:prstGeom>
          <a:noFill/>
          <a:ln>
            <a:noFill/>
          </a:ln>
        </p:spPr>
      </p:pic>
      <p:pic>
        <p:nvPicPr>
          <p:cNvPr id="139" name="Google Shape;139;p22"/>
          <p:cNvPicPr preferRelativeResize="0"/>
          <p:nvPr/>
        </p:nvPicPr>
        <p:blipFill>
          <a:blip r:embed="rId6">
            <a:alphaModFix/>
          </a:blip>
          <a:stretch>
            <a:fillRect/>
          </a:stretch>
        </p:blipFill>
        <p:spPr>
          <a:xfrm>
            <a:off x="2202182" y="3730174"/>
            <a:ext cx="1870315" cy="1245899"/>
          </a:xfrm>
          <a:prstGeom prst="rect">
            <a:avLst/>
          </a:prstGeom>
          <a:noFill/>
          <a:ln>
            <a:noFill/>
          </a:ln>
        </p:spPr>
      </p:pic>
      <p:sp>
        <p:nvSpPr>
          <p:cNvPr id="140" name="Google Shape;140;p22"/>
          <p:cNvSpPr txBox="1"/>
          <p:nvPr/>
        </p:nvSpPr>
        <p:spPr>
          <a:xfrm>
            <a:off x="347025" y="285050"/>
            <a:ext cx="3780300" cy="16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Answers:</a:t>
            </a:r>
            <a:endParaRPr/>
          </a:p>
          <a:p>
            <a:pPr marL="0" lvl="0" indent="0" algn="l" rtl="0">
              <a:spcBef>
                <a:spcPts val="0"/>
              </a:spcBef>
              <a:spcAft>
                <a:spcPts val="0"/>
              </a:spcAft>
              <a:buNone/>
            </a:pPr>
            <a:r>
              <a:rPr lang="en-GB"/>
              <a:t>Dans la galette il y a</a:t>
            </a:r>
            <a:endParaRPr/>
          </a:p>
          <a:p>
            <a:pPr marL="457200" lvl="0" indent="-317500" algn="l" rtl="0">
              <a:spcBef>
                <a:spcPts val="0"/>
              </a:spcBef>
              <a:spcAft>
                <a:spcPts val="0"/>
              </a:spcAft>
              <a:buClr>
                <a:schemeClr val="dk1"/>
              </a:buClr>
              <a:buSzPts val="1400"/>
              <a:buChar char="-"/>
            </a:pPr>
            <a:r>
              <a:rPr lang="en-GB">
                <a:solidFill>
                  <a:schemeClr val="dk1"/>
                </a:solidFill>
              </a:rPr>
              <a:t>125g de sucre</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125g de beurre</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3 oeufs</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2 couches de pâte feuilletée</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125g de poudre d’amande</a:t>
            </a:r>
            <a:endParaRPr>
              <a:solidFill>
                <a:schemeClr val="dk1"/>
              </a:solidFill>
            </a:endParaRPr>
          </a:p>
          <a:p>
            <a:pPr marL="457200" lvl="0" indent="0" algn="l" rtl="0">
              <a:spcBef>
                <a:spcPts val="0"/>
              </a:spcBef>
              <a:spcAft>
                <a:spcPts val="0"/>
              </a:spcAft>
              <a:buNone/>
            </a:pPr>
            <a:endParaRPr/>
          </a:p>
        </p:txBody>
      </p:sp>
      <p:pic>
        <p:nvPicPr>
          <p:cNvPr id="141" name="Google Shape;141;p22"/>
          <p:cNvPicPr preferRelativeResize="0"/>
          <p:nvPr/>
        </p:nvPicPr>
        <p:blipFill>
          <a:blip r:embed="rId7">
            <a:alphaModFix/>
          </a:blip>
          <a:stretch>
            <a:fillRect/>
          </a:stretch>
        </p:blipFill>
        <p:spPr>
          <a:xfrm>
            <a:off x="1" y="1952596"/>
            <a:ext cx="1857475" cy="1238317"/>
          </a:xfrm>
          <a:prstGeom prst="rect">
            <a:avLst/>
          </a:prstGeom>
          <a:noFill/>
          <a:ln>
            <a:noFill/>
          </a:ln>
        </p:spPr>
      </p:pic>
      <p:pic>
        <p:nvPicPr>
          <p:cNvPr id="142" name="Google Shape;142;p22"/>
          <p:cNvPicPr preferRelativeResize="0"/>
          <p:nvPr/>
        </p:nvPicPr>
        <p:blipFill>
          <a:blip r:embed="rId8">
            <a:alphaModFix/>
          </a:blip>
          <a:stretch>
            <a:fillRect/>
          </a:stretch>
        </p:blipFill>
        <p:spPr>
          <a:xfrm>
            <a:off x="2059969" y="1952600"/>
            <a:ext cx="1560575" cy="698750"/>
          </a:xfrm>
          <a:prstGeom prst="rect">
            <a:avLst/>
          </a:prstGeom>
          <a:noFill/>
          <a:ln>
            <a:noFill/>
          </a:ln>
        </p:spPr>
      </p:pic>
      <p:pic>
        <p:nvPicPr>
          <p:cNvPr id="143" name="Google Shape;143;p22"/>
          <p:cNvPicPr preferRelativeResize="0"/>
          <p:nvPr/>
        </p:nvPicPr>
        <p:blipFill>
          <a:blip r:embed="rId8">
            <a:alphaModFix/>
          </a:blip>
          <a:stretch>
            <a:fillRect/>
          </a:stretch>
        </p:blipFill>
        <p:spPr>
          <a:xfrm>
            <a:off x="2059969" y="2345400"/>
            <a:ext cx="1560575" cy="69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70213" y="122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ing Soon"/>
                <a:ea typeface="Coming Soon"/>
                <a:cs typeface="Coming Soon"/>
                <a:sym typeface="Coming Soon"/>
              </a:rPr>
              <a:t>Ma recette pour une galette</a:t>
            </a:r>
            <a:endParaRPr>
              <a:latin typeface="Coming Soon"/>
              <a:ea typeface="Coming Soon"/>
              <a:cs typeface="Coming Soon"/>
              <a:sym typeface="Coming Soon"/>
            </a:endParaRPr>
          </a:p>
        </p:txBody>
      </p:sp>
      <p:graphicFrame>
        <p:nvGraphicFramePr>
          <p:cNvPr id="149" name="Google Shape;149;p23"/>
          <p:cNvGraphicFramePr/>
          <p:nvPr/>
        </p:nvGraphicFramePr>
        <p:xfrm>
          <a:off x="428763" y="695425"/>
          <a:ext cx="3000000" cy="3000000"/>
        </p:xfrm>
        <a:graphic>
          <a:graphicData uri="http://schemas.openxmlformats.org/drawingml/2006/table">
            <a:tbl>
              <a:tblPr>
                <a:noFill/>
                <a:tableStyleId>{931EC0F8-A145-42A2-BEC9-3E2945003165}</a:tableStyleId>
              </a:tblPr>
              <a:tblGrid>
                <a:gridCol w="3542225"/>
                <a:gridCol w="4779600"/>
              </a:tblGrid>
              <a:tr h="430775">
                <a:tc>
                  <a:txBody>
                    <a:bodyPr/>
                    <a:lstStyle/>
                    <a:p>
                      <a:pPr marL="0" lvl="0" indent="0" algn="l" rtl="0">
                        <a:spcBef>
                          <a:spcPts val="0"/>
                        </a:spcBef>
                        <a:spcAft>
                          <a:spcPts val="0"/>
                        </a:spcAft>
                        <a:buNone/>
                      </a:pPr>
                      <a:r>
                        <a:rPr lang="en-GB">
                          <a:latin typeface="Coming Soon"/>
                          <a:ea typeface="Coming Soon"/>
                          <a:cs typeface="Coming Soon"/>
                          <a:sym typeface="Coming Soon"/>
                        </a:rPr>
                        <a:t>Ingredients</a:t>
                      </a:r>
                      <a:endParaRPr>
                        <a:latin typeface="Coming Soon"/>
                        <a:ea typeface="Coming Soon"/>
                        <a:cs typeface="Coming Soon"/>
                        <a:sym typeface="Coming Soon"/>
                      </a:endParaRPr>
                    </a:p>
                  </a:txBody>
                  <a:tcPr marL="91425" marR="91425" marT="91425" marB="91425"/>
                </a:tc>
                <a:tc>
                  <a:txBody>
                    <a:bodyPr/>
                    <a:lstStyle/>
                    <a:p>
                      <a:pPr marL="0" lvl="0" indent="0" algn="l" rtl="0">
                        <a:spcBef>
                          <a:spcPts val="0"/>
                        </a:spcBef>
                        <a:spcAft>
                          <a:spcPts val="0"/>
                        </a:spcAft>
                        <a:buNone/>
                      </a:pPr>
                      <a:r>
                        <a:rPr lang="en-GB">
                          <a:latin typeface="Coming Soon"/>
                          <a:ea typeface="Coming Soon"/>
                          <a:cs typeface="Coming Soon"/>
                          <a:sym typeface="Coming Soon"/>
                        </a:rPr>
                        <a:t>Method</a:t>
                      </a:r>
                      <a:endParaRPr>
                        <a:latin typeface="Coming Soon"/>
                        <a:ea typeface="Coming Soon"/>
                        <a:cs typeface="Coming Soon"/>
                        <a:sym typeface="Coming Soon"/>
                      </a:endParaRPr>
                    </a:p>
                  </a:txBody>
                  <a:tcPr marL="91425" marR="91425" marT="91425" marB="91425"/>
                </a:tc>
              </a:tr>
              <a:tr h="559200">
                <a:tc rowSpan="2">
                  <a:txBody>
                    <a:bodyPr/>
                    <a:lstStyle/>
                    <a:p>
                      <a:pPr marL="457200" lvl="0" indent="0" algn="l" rtl="0">
                        <a:spcBef>
                          <a:spcPts val="0"/>
                        </a:spcBef>
                        <a:spcAft>
                          <a:spcPts val="0"/>
                        </a:spcAft>
                        <a:buNone/>
                      </a:pPr>
                      <a:r>
                        <a:rPr lang="en-GB">
                          <a:solidFill>
                            <a:schemeClr val="dk1"/>
                          </a:solidFill>
                        </a:rPr>
                        <a:t>125g de sucre</a:t>
                      </a:r>
                      <a:endParaRPr>
                        <a:solidFill>
                          <a:schemeClr val="dk1"/>
                        </a:solidFill>
                      </a:endParaRPr>
                    </a:p>
                    <a:p>
                      <a:pPr marL="0" lvl="0" indent="0" algn="l" rtl="0">
                        <a:spcBef>
                          <a:spcPts val="0"/>
                        </a:spcBef>
                        <a:spcAft>
                          <a:spcPts val="0"/>
                        </a:spcAft>
                        <a:buNone/>
                      </a:pPr>
                      <a:endParaRPr>
                        <a:latin typeface="Coming Soon"/>
                        <a:ea typeface="Coming Soon"/>
                        <a:cs typeface="Coming Soon"/>
                        <a:sym typeface="Coming Soon"/>
                      </a:endParaRPr>
                    </a:p>
                  </a:txBody>
                  <a:tcPr marL="91425" marR="91425" marT="91425" marB="91425"/>
                </a:tc>
                <a:tc rowSpan="2">
                  <a:txBody>
                    <a:bodyPr/>
                    <a:lstStyle/>
                    <a:p>
                      <a:pPr marL="0" lvl="0" indent="0" algn="l" rtl="0">
                        <a:lnSpc>
                          <a:spcPct val="115000"/>
                        </a:lnSpc>
                        <a:spcBef>
                          <a:spcPts val="0"/>
                        </a:spcBef>
                        <a:spcAft>
                          <a:spcPts val="1600"/>
                        </a:spcAft>
                        <a:buClr>
                          <a:schemeClr val="dk1"/>
                        </a:buClr>
                        <a:buSzPts val="1100"/>
                        <a:buFont typeface="Arial"/>
                        <a:buNone/>
                      </a:pPr>
                      <a:r>
                        <a:rPr lang="en-GB">
                          <a:solidFill>
                            <a:schemeClr val="dk2"/>
                          </a:solidFill>
                          <a:latin typeface="Coming Soon"/>
                          <a:ea typeface="Coming Soon"/>
                          <a:cs typeface="Coming Soon"/>
                          <a:sym typeface="Coming Soon"/>
                        </a:rPr>
                        <a:t>Mélangez tous les ingrédients (sauf les disques de pâte)</a:t>
                      </a:r>
                      <a:endParaRPr>
                        <a:latin typeface="Coming Soon"/>
                        <a:ea typeface="Coming Soon"/>
                        <a:cs typeface="Coming Soon"/>
                        <a:sym typeface="Coming Soon"/>
                      </a:endParaRPr>
                    </a:p>
                  </a:txBody>
                  <a:tcPr marL="91425" marR="91425" marT="91425" marB="91425"/>
                </a:tc>
              </a:tr>
              <a:tr h="0">
                <a:tc vMerge="1">
                  <a:txBody>
                    <a:bodyPr/>
                    <a:lstStyle/>
                    <a:p>
                      <a:endParaRPr lang="en-US"/>
                    </a:p>
                  </a:txBody>
                  <a:tcPr/>
                </a:tc>
                <a:tc vMerge="1">
                  <a:txBody>
                    <a:bodyPr/>
                    <a:lstStyle/>
                    <a:p>
                      <a:endParaRPr lang="en-US"/>
                    </a:p>
                  </a:txBody>
                  <a:tcPr/>
                </a:tc>
              </a:tr>
              <a:tr h="418275">
                <a:tc rowSpan="2">
                  <a:txBody>
                    <a:bodyPr/>
                    <a:lstStyle/>
                    <a:p>
                      <a:pPr marL="0" lvl="0" indent="0" algn="l" rtl="0">
                        <a:spcBef>
                          <a:spcPts val="0"/>
                        </a:spcBef>
                        <a:spcAft>
                          <a:spcPts val="0"/>
                        </a:spcAft>
                        <a:buNone/>
                      </a:pPr>
                      <a:r>
                        <a:rPr lang="en-GB">
                          <a:solidFill>
                            <a:schemeClr val="dk1"/>
                          </a:solidFill>
                        </a:rPr>
                        <a:t>125g de beurre</a:t>
                      </a:r>
                      <a:endParaRPr>
                        <a:latin typeface="Coming Soon"/>
                        <a:ea typeface="Coming Soon"/>
                        <a:cs typeface="Coming Soon"/>
                        <a:sym typeface="Coming Soon"/>
                      </a:endParaRPr>
                    </a:p>
                  </a:txBody>
                  <a:tcPr marL="91425" marR="91425" marT="91425" marB="91425"/>
                </a:tc>
                <a:tc rowSpan="2">
                  <a:txBody>
                    <a:bodyPr/>
                    <a:lstStyle/>
                    <a:p>
                      <a:pPr marL="0" lvl="0" indent="0" algn="l" rtl="0">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Poser un disque de pâte</a:t>
                      </a:r>
                      <a:endParaRPr>
                        <a:latin typeface="Coming Soon"/>
                        <a:ea typeface="Coming Soon"/>
                        <a:cs typeface="Coming Soon"/>
                        <a:sym typeface="Coming Soon"/>
                      </a:endParaRPr>
                    </a:p>
                  </a:txBody>
                  <a:tcPr marL="91425" marR="91425" marT="91425" marB="91425"/>
                </a:tc>
              </a:tr>
              <a:tr h="230250">
                <a:tc vMerge="1">
                  <a:txBody>
                    <a:bodyPr/>
                    <a:lstStyle/>
                    <a:p>
                      <a:endParaRPr lang="en-US"/>
                    </a:p>
                  </a:txBody>
                  <a:tcPr/>
                </a:tc>
                <a:tc vMerge="1">
                  <a:txBody>
                    <a:bodyPr/>
                    <a:lstStyle/>
                    <a:p>
                      <a:endParaRPr lang="en-US"/>
                    </a:p>
                  </a:txBody>
                  <a:tcPr/>
                </a:tc>
              </a:tr>
              <a:tr h="418275">
                <a:tc>
                  <a:txBody>
                    <a:bodyPr/>
                    <a:lstStyle/>
                    <a:p>
                      <a:pPr marL="0" lvl="0" indent="0" algn="l" rtl="0">
                        <a:spcBef>
                          <a:spcPts val="0"/>
                        </a:spcBef>
                        <a:spcAft>
                          <a:spcPts val="0"/>
                        </a:spcAft>
                        <a:buNone/>
                      </a:pPr>
                      <a:r>
                        <a:rPr lang="en-GB">
                          <a:solidFill>
                            <a:schemeClr val="dk1"/>
                          </a:solidFill>
                        </a:rPr>
                        <a:t>125g de poudre d’amande</a:t>
                      </a:r>
                      <a:endParaRPr>
                        <a:latin typeface="Coming Soon"/>
                        <a:ea typeface="Coming Soon"/>
                        <a:cs typeface="Coming Soon"/>
                        <a:sym typeface="Coming Soon"/>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Versez la préparation dedans.</a:t>
                      </a:r>
                      <a:endParaRPr>
                        <a:latin typeface="Coming Soon"/>
                        <a:ea typeface="Coming Soon"/>
                        <a:cs typeface="Coming Soon"/>
                        <a:sym typeface="Coming Soon"/>
                      </a:endParaRPr>
                    </a:p>
                  </a:txBody>
                  <a:tcPr marL="91425" marR="91425" marT="91425" marB="91425"/>
                </a:tc>
              </a:tr>
              <a:tr h="418275">
                <a:tc>
                  <a:txBody>
                    <a:bodyPr/>
                    <a:lstStyle/>
                    <a:p>
                      <a:pPr marL="457200" lvl="0" indent="-228600" algn="l" rtl="0">
                        <a:spcBef>
                          <a:spcPts val="0"/>
                        </a:spcBef>
                        <a:spcAft>
                          <a:spcPts val="0"/>
                        </a:spcAft>
                        <a:buNone/>
                      </a:pPr>
                      <a:r>
                        <a:rPr lang="en-GB">
                          <a:solidFill>
                            <a:schemeClr val="dk1"/>
                          </a:solidFill>
                        </a:rPr>
                        <a:t>3 oeufs</a:t>
                      </a:r>
                      <a:endParaRPr>
                        <a:latin typeface="Coming Soon"/>
                        <a:ea typeface="Coming Soon"/>
                        <a:cs typeface="Coming Soon"/>
                        <a:sym typeface="Coming Soon"/>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Refermez avec le seconde disque de pâte.</a:t>
                      </a:r>
                      <a:endParaRPr>
                        <a:solidFill>
                          <a:schemeClr val="dk1"/>
                        </a:solidFill>
                        <a:latin typeface="Coming Soon"/>
                        <a:ea typeface="Coming Soon"/>
                        <a:cs typeface="Coming Soon"/>
                        <a:sym typeface="Coming Soon"/>
                      </a:endParaRPr>
                    </a:p>
                    <a:p>
                      <a:pPr marL="0" lvl="0" indent="0" algn="l" rtl="0">
                        <a:spcBef>
                          <a:spcPts val="0"/>
                        </a:spcBef>
                        <a:spcAft>
                          <a:spcPts val="0"/>
                        </a:spcAft>
                        <a:buNone/>
                      </a:pPr>
                      <a:endParaRPr>
                        <a:latin typeface="Coming Soon"/>
                        <a:ea typeface="Coming Soon"/>
                        <a:cs typeface="Coming Soon"/>
                        <a:sym typeface="Coming Soon"/>
                      </a:endParaRPr>
                    </a:p>
                  </a:txBody>
                  <a:tcPr marL="91425" marR="91425" marT="91425" marB="91425"/>
                </a:tc>
              </a:tr>
              <a:tr h="418275">
                <a:tc>
                  <a:txBody>
                    <a:bodyPr/>
                    <a:lstStyle/>
                    <a:p>
                      <a:pPr marL="457200" lvl="0" indent="-228600" algn="l" rtl="0">
                        <a:spcBef>
                          <a:spcPts val="0"/>
                        </a:spcBef>
                        <a:spcAft>
                          <a:spcPts val="0"/>
                        </a:spcAft>
                        <a:buNone/>
                      </a:pPr>
                      <a:r>
                        <a:rPr lang="en-GB">
                          <a:solidFill>
                            <a:schemeClr val="dk1"/>
                          </a:solidFill>
                        </a:rPr>
                        <a:t>2 couches de pâte feuilletée</a:t>
                      </a:r>
                      <a:endParaRPr>
                        <a:latin typeface="Coming Soon"/>
                        <a:ea typeface="Coming Soon"/>
                        <a:cs typeface="Coming Soon"/>
                        <a:sym typeface="Coming Soon"/>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Mettez au four pour 20 minutes (200℃) </a:t>
                      </a:r>
                      <a:endParaRPr>
                        <a:solidFill>
                          <a:schemeClr val="dk1"/>
                        </a:solidFill>
                        <a:latin typeface="Coming Soon"/>
                        <a:ea typeface="Coming Soon"/>
                        <a:cs typeface="Coming Soon"/>
                        <a:sym typeface="Coming Soon"/>
                      </a:endParaRPr>
                    </a:p>
                    <a:p>
                      <a:pPr marL="0" lvl="0" indent="0" algn="l" rtl="0">
                        <a:spcBef>
                          <a:spcPts val="0"/>
                        </a:spcBef>
                        <a:spcAft>
                          <a:spcPts val="0"/>
                        </a:spcAft>
                        <a:buNone/>
                      </a:pPr>
                      <a:endParaRPr>
                        <a:solidFill>
                          <a:schemeClr val="dk1"/>
                        </a:solidFill>
                        <a:latin typeface="Coming Soon"/>
                        <a:ea typeface="Coming Soon"/>
                        <a:cs typeface="Coming Soon"/>
                        <a:sym typeface="Coming Soon"/>
                      </a:endParaRPr>
                    </a:p>
                  </a:txBody>
                  <a:tcPr marL="91425" marR="91425" marT="91425" marB="91425"/>
                </a:tc>
              </a:tr>
            </a:tbl>
          </a:graphicData>
        </a:graphic>
      </p:graphicFrame>
      <p:sp>
        <p:nvSpPr>
          <p:cNvPr id="150" name="Google Shape;150;p23"/>
          <p:cNvSpPr txBox="1"/>
          <p:nvPr/>
        </p:nvSpPr>
        <p:spPr>
          <a:xfrm>
            <a:off x="669275" y="4288325"/>
            <a:ext cx="25035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You can use an egg to glaze the pastry too.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body" idx="1"/>
          </p:nvPr>
        </p:nvSpPr>
        <p:spPr>
          <a:xfrm>
            <a:off x="311700" y="962700"/>
            <a:ext cx="3486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125g beurre</a:t>
            </a:r>
            <a:endParaRPr/>
          </a:p>
          <a:p>
            <a:pPr marL="457200" lvl="0" indent="-342900" algn="l" rtl="0">
              <a:spcBef>
                <a:spcPts val="0"/>
              </a:spcBef>
              <a:spcAft>
                <a:spcPts val="0"/>
              </a:spcAft>
              <a:buSzPts val="1800"/>
              <a:buChar char="●"/>
            </a:pPr>
            <a:r>
              <a:rPr lang="en-GB"/>
              <a:t>125g sucre</a:t>
            </a:r>
            <a:endParaRPr/>
          </a:p>
          <a:p>
            <a:pPr marL="457200" lvl="0" indent="-342900" algn="l" rtl="0">
              <a:spcBef>
                <a:spcPts val="0"/>
              </a:spcBef>
              <a:spcAft>
                <a:spcPts val="0"/>
              </a:spcAft>
              <a:buSzPts val="1800"/>
              <a:buChar char="●"/>
            </a:pPr>
            <a:r>
              <a:rPr lang="en-GB"/>
              <a:t>125g poudre d’amande</a:t>
            </a:r>
            <a:endParaRPr/>
          </a:p>
          <a:p>
            <a:pPr marL="457200" lvl="0" indent="-342900" algn="l" rtl="0">
              <a:spcBef>
                <a:spcPts val="0"/>
              </a:spcBef>
              <a:spcAft>
                <a:spcPts val="0"/>
              </a:spcAft>
              <a:buSzPts val="1800"/>
              <a:buChar char="●"/>
            </a:pPr>
            <a:r>
              <a:rPr lang="en-GB"/>
              <a:t>3 oeufs</a:t>
            </a:r>
            <a:endParaRPr/>
          </a:p>
          <a:p>
            <a:pPr marL="457200" lvl="0" indent="-342900" algn="l" rtl="0">
              <a:spcBef>
                <a:spcPts val="0"/>
              </a:spcBef>
              <a:spcAft>
                <a:spcPts val="0"/>
              </a:spcAft>
              <a:buSzPts val="1800"/>
              <a:buChar char="●"/>
            </a:pPr>
            <a:r>
              <a:rPr lang="en-GB"/>
              <a:t>2 pâtes feuilletées</a:t>
            </a:r>
            <a:endParaRPr/>
          </a:p>
          <a:p>
            <a:pPr marL="457200" lvl="0" indent="-342900" algn="l" rtl="0">
              <a:spcBef>
                <a:spcPts val="0"/>
              </a:spcBef>
              <a:spcAft>
                <a:spcPts val="0"/>
              </a:spcAft>
              <a:buSzPts val="1800"/>
              <a:buAutoNum type="arabicPeriod"/>
            </a:pPr>
            <a:r>
              <a:rPr lang="en-GB"/>
              <a:t>Roulez une couche de pâte</a:t>
            </a:r>
            <a:endParaRPr/>
          </a:p>
          <a:p>
            <a:pPr marL="457200" lvl="0" indent="-342900" algn="l" rtl="0">
              <a:spcBef>
                <a:spcPts val="0"/>
              </a:spcBef>
              <a:spcAft>
                <a:spcPts val="0"/>
              </a:spcAft>
              <a:buSzPts val="1800"/>
              <a:buAutoNum type="arabicPeriod"/>
            </a:pPr>
            <a:r>
              <a:rPr lang="en-GB"/>
              <a:t>Mélangez le beurre, le sucre, la poudre, 2 oeufs</a:t>
            </a:r>
            <a:endParaRPr/>
          </a:p>
          <a:p>
            <a:pPr marL="457200" lvl="0" indent="-342900" algn="l" rtl="0">
              <a:spcBef>
                <a:spcPts val="0"/>
              </a:spcBef>
              <a:spcAft>
                <a:spcPts val="0"/>
              </a:spcAft>
              <a:buSzPts val="1800"/>
              <a:buAutoNum type="arabicPeriod"/>
            </a:pPr>
            <a:r>
              <a:rPr lang="en-GB"/>
              <a:t>Déposez la seconde couche et refermez.</a:t>
            </a:r>
            <a:endParaRPr/>
          </a:p>
          <a:p>
            <a:pPr marL="457200" lvl="0" indent="-342900" algn="l" rtl="0">
              <a:spcBef>
                <a:spcPts val="0"/>
              </a:spcBef>
              <a:spcAft>
                <a:spcPts val="0"/>
              </a:spcAft>
              <a:buSzPts val="1800"/>
              <a:buAutoNum type="arabicPeriod"/>
            </a:pPr>
            <a:r>
              <a:rPr lang="en-GB"/>
              <a:t>Mettez dans le four pour 20 minutes à 200 degrés</a:t>
            </a:r>
            <a:endParaRPr/>
          </a:p>
        </p:txBody>
      </p:sp>
      <p:pic>
        <p:nvPicPr>
          <p:cNvPr id="156" name="Google Shape;156;p24" descr="Recette Galette des Rois facile - L'atelier de Juliette&#10;&#10;Voici pour toi la délicieuse, la fameuse, la galette des rois ! Pour réaliser une Galette des Rois fait maison, c'est facile ! Voici un tuto fait par les enfants et pour les enfants qui aiment cuisiner. Une recette de Galette des Rois facile à suivre grâce à cette vidéo Familiscope.&#10;Pour la recette : http://www.familiscope.fr/activites-enfants/recettes/latelier-de-juliette-recette-facile-de-galette-des-rois/&#10;&#10;Plus Recettes pour enfant: http://bit.ly/1IHd96v" title="Recette Galette des Rois facile - L'atelier de Juliette">
            <a:hlinkClick r:id="rId3"/>
          </p:cNvPr>
          <p:cNvPicPr preferRelativeResize="0"/>
          <p:nvPr/>
        </p:nvPicPr>
        <p:blipFill>
          <a:blip r:embed="rId4">
            <a:alphaModFix/>
          </a:blip>
          <a:stretch>
            <a:fillRect/>
          </a:stretch>
        </p:blipFill>
        <p:spPr>
          <a:xfrm>
            <a:off x="3798050" y="95640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3" name="Google Shape;163;p25"/>
          <p:cNvPicPr preferRelativeResize="0"/>
          <p:nvPr/>
        </p:nvPicPr>
        <p:blipFill>
          <a:blip r:embed="rId3">
            <a:alphaModFix/>
          </a:blip>
          <a:stretch>
            <a:fillRect/>
          </a:stretch>
        </p:blipFill>
        <p:spPr>
          <a:xfrm>
            <a:off x="0" y="1255"/>
            <a:ext cx="9144001" cy="5140990"/>
          </a:xfrm>
          <a:prstGeom prst="rect">
            <a:avLst/>
          </a:prstGeom>
          <a:noFill/>
          <a:ln>
            <a:noFill/>
          </a:ln>
        </p:spPr>
      </p:pic>
      <p:sp>
        <p:nvSpPr>
          <p:cNvPr id="164" name="Google Shape;164;p25"/>
          <p:cNvSpPr txBox="1"/>
          <p:nvPr/>
        </p:nvSpPr>
        <p:spPr>
          <a:xfrm>
            <a:off x="402875" y="2873900"/>
            <a:ext cx="1799400" cy="6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Lobster"/>
                <a:ea typeface="Lobster"/>
                <a:cs typeface="Lobster"/>
                <a:sym typeface="Lobster"/>
              </a:rPr>
              <a:t>du sucre</a:t>
            </a:r>
            <a:endParaRPr sz="3600">
              <a:latin typeface="Lobster"/>
              <a:ea typeface="Lobster"/>
              <a:cs typeface="Lobster"/>
              <a:sym typeface="Lobster"/>
            </a:endParaRPr>
          </a:p>
        </p:txBody>
      </p:sp>
      <p:sp>
        <p:nvSpPr>
          <p:cNvPr id="165" name="Google Shape;165;p25"/>
          <p:cNvSpPr txBox="1"/>
          <p:nvPr/>
        </p:nvSpPr>
        <p:spPr>
          <a:xfrm>
            <a:off x="1974125" y="3617200"/>
            <a:ext cx="1938300" cy="6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Lobster"/>
                <a:ea typeface="Lobster"/>
                <a:cs typeface="Lobster"/>
                <a:sym typeface="Lobster"/>
              </a:rPr>
              <a:t>du beurre</a:t>
            </a:r>
            <a:endParaRPr sz="3600">
              <a:latin typeface="Lobster"/>
              <a:ea typeface="Lobster"/>
              <a:cs typeface="Lobster"/>
              <a:sym typeface="Lobster"/>
            </a:endParaRPr>
          </a:p>
        </p:txBody>
      </p:sp>
      <p:sp>
        <p:nvSpPr>
          <p:cNvPr id="166" name="Google Shape;166;p25"/>
          <p:cNvSpPr txBox="1"/>
          <p:nvPr/>
        </p:nvSpPr>
        <p:spPr>
          <a:xfrm>
            <a:off x="6074800" y="3783025"/>
            <a:ext cx="1938300" cy="6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Lobster"/>
                <a:ea typeface="Lobster"/>
                <a:cs typeface="Lobster"/>
                <a:sym typeface="Lobster"/>
              </a:rPr>
              <a:t>des oeufs</a:t>
            </a:r>
            <a:endParaRPr sz="3600">
              <a:latin typeface="Lobster"/>
              <a:ea typeface="Lobster"/>
              <a:cs typeface="Lobster"/>
              <a:sym typeface="Lobster"/>
            </a:endParaRPr>
          </a:p>
        </p:txBody>
      </p:sp>
      <p:sp>
        <p:nvSpPr>
          <p:cNvPr id="167" name="Google Shape;167;p25"/>
          <p:cNvSpPr txBox="1"/>
          <p:nvPr/>
        </p:nvSpPr>
        <p:spPr>
          <a:xfrm>
            <a:off x="6943025" y="2162225"/>
            <a:ext cx="2493600" cy="6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Lobster"/>
                <a:ea typeface="Lobster"/>
                <a:cs typeface="Lobster"/>
                <a:sym typeface="Lobster"/>
              </a:rPr>
              <a:t>du poudre d’amandes</a:t>
            </a:r>
            <a:endParaRPr sz="3600">
              <a:latin typeface="Lobster"/>
              <a:ea typeface="Lobster"/>
              <a:cs typeface="Lobster"/>
              <a:sym typeface="Lobster"/>
            </a:endParaRPr>
          </a:p>
        </p:txBody>
      </p:sp>
      <p:sp>
        <p:nvSpPr>
          <p:cNvPr id="168" name="Google Shape;168;p25"/>
          <p:cNvSpPr txBox="1"/>
          <p:nvPr/>
        </p:nvSpPr>
        <p:spPr>
          <a:xfrm>
            <a:off x="3580550" y="4440925"/>
            <a:ext cx="2051100" cy="6579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Lobster"/>
                <a:ea typeface="Lobster"/>
                <a:cs typeface="Lobster"/>
                <a:sym typeface="Lobster"/>
              </a:rPr>
              <a:t>de la pâte </a:t>
            </a:r>
            <a:endParaRPr sz="3600">
              <a:latin typeface="Lobster"/>
              <a:ea typeface="Lobster"/>
              <a:cs typeface="Lobster"/>
              <a:sym typeface="Lobster"/>
            </a:endParaRPr>
          </a:p>
        </p:txBody>
      </p:sp>
      <p:sp>
        <p:nvSpPr>
          <p:cNvPr id="169" name="Google Shape;169;p25"/>
          <p:cNvSpPr txBox="1"/>
          <p:nvPr/>
        </p:nvSpPr>
        <p:spPr>
          <a:xfrm>
            <a:off x="122000" y="162375"/>
            <a:ext cx="4383300" cy="8553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Lobster"/>
                <a:ea typeface="Lobster"/>
                <a:cs typeface="Lobster"/>
                <a:sym typeface="Lobster"/>
              </a:rPr>
              <a:t>Dans la galette il y a … </a:t>
            </a:r>
            <a:endParaRPr sz="3600">
              <a:latin typeface="Lobster"/>
              <a:ea typeface="Lobster"/>
              <a:cs typeface="Lobster"/>
              <a:sym typeface="Lobster"/>
            </a:endParaRPr>
          </a:p>
        </p:txBody>
      </p:sp>
      <p:sp>
        <p:nvSpPr>
          <p:cNvPr id="170" name="Google Shape;170;p25"/>
          <p:cNvSpPr txBox="1"/>
          <p:nvPr/>
        </p:nvSpPr>
        <p:spPr>
          <a:xfrm>
            <a:off x="6052775" y="244825"/>
            <a:ext cx="2493600" cy="772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Now you know how a galette is made, you can go and make 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rgbClr val="9900FF"/>
                </a:solidFill>
                <a:latin typeface="Lobster"/>
                <a:ea typeface="Lobster"/>
                <a:cs typeface="Lobster"/>
                <a:sym typeface="Lobster"/>
              </a:rPr>
              <a:t>Bonne année!</a:t>
            </a:r>
            <a:endParaRPr sz="4800">
              <a:solidFill>
                <a:srgbClr val="9900FF"/>
              </a:solidFill>
              <a:latin typeface="Lobster"/>
              <a:ea typeface="Lobster"/>
              <a:cs typeface="Lobster"/>
              <a:sym typeface="Lobste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Happy New year!</a:t>
            </a:r>
            <a:endParaRPr/>
          </a:p>
        </p:txBody>
      </p:sp>
      <p:pic>
        <p:nvPicPr>
          <p:cNvPr id="62" name="Google Shape;62;p14"/>
          <p:cNvPicPr preferRelativeResize="0"/>
          <p:nvPr/>
        </p:nvPicPr>
        <p:blipFill>
          <a:blip r:embed="rId3">
            <a:alphaModFix/>
          </a:blip>
          <a:stretch>
            <a:fillRect/>
          </a:stretch>
        </p:blipFill>
        <p:spPr>
          <a:xfrm>
            <a:off x="2320575" y="1431900"/>
            <a:ext cx="6101774" cy="305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a:stretch/>
        </p:blipFill>
        <p:spPr>
          <a:xfrm>
            <a:off x="-91523" y="1858249"/>
            <a:ext cx="3117799" cy="2376400"/>
          </a:xfrm>
          <a:prstGeom prst="rect">
            <a:avLst/>
          </a:prstGeom>
          <a:noFill/>
          <a:ln>
            <a:noFill/>
          </a:ln>
        </p:spPr>
      </p:pic>
      <p:pic>
        <p:nvPicPr>
          <p:cNvPr id="68" name="Google Shape;68;p15"/>
          <p:cNvPicPr preferRelativeResize="0"/>
          <p:nvPr/>
        </p:nvPicPr>
        <p:blipFill rotWithShape="1">
          <a:blip r:embed="rId4">
            <a:alphaModFix/>
          </a:blip>
          <a:srcRect/>
          <a:stretch/>
        </p:blipFill>
        <p:spPr>
          <a:xfrm>
            <a:off x="3357401" y="2059175"/>
            <a:ext cx="2885714" cy="2175475"/>
          </a:xfrm>
          <a:prstGeom prst="rect">
            <a:avLst/>
          </a:prstGeom>
          <a:noFill/>
          <a:ln>
            <a:noFill/>
          </a:ln>
        </p:spPr>
      </p:pic>
      <p:sp>
        <p:nvSpPr>
          <p:cNvPr id="69" name="Google Shape;69;p15"/>
          <p:cNvSpPr txBox="1"/>
          <p:nvPr/>
        </p:nvSpPr>
        <p:spPr>
          <a:xfrm>
            <a:off x="1181525" y="4167150"/>
            <a:ext cx="26178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Un roi</a:t>
            </a:r>
            <a:endParaRPr/>
          </a:p>
        </p:txBody>
      </p:sp>
      <p:sp>
        <p:nvSpPr>
          <p:cNvPr id="70" name="Google Shape;70;p15"/>
          <p:cNvSpPr txBox="1"/>
          <p:nvPr/>
        </p:nvSpPr>
        <p:spPr>
          <a:xfrm>
            <a:off x="3625325" y="4234650"/>
            <a:ext cx="26178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Une reine</a:t>
            </a:r>
            <a:endParaRPr/>
          </a:p>
        </p:txBody>
      </p:sp>
      <p:pic>
        <p:nvPicPr>
          <p:cNvPr id="71" name="Google Shape;71;p15" descr="http://paroisse-leblanc-tournon.catholique.fr/wp-content/uploads/2014/01/F%C3%A8ves.jpg"/>
          <p:cNvPicPr preferRelativeResize="0"/>
          <p:nvPr/>
        </p:nvPicPr>
        <p:blipFill rotWithShape="1">
          <a:blip r:embed="rId5">
            <a:alphaModFix/>
          </a:blip>
          <a:srcRect/>
          <a:stretch/>
        </p:blipFill>
        <p:spPr>
          <a:xfrm>
            <a:off x="2351050" y="95373"/>
            <a:ext cx="2051775" cy="1400525"/>
          </a:xfrm>
          <a:prstGeom prst="rect">
            <a:avLst/>
          </a:prstGeom>
          <a:noFill/>
          <a:ln>
            <a:noFill/>
          </a:ln>
        </p:spPr>
      </p:pic>
      <p:pic>
        <p:nvPicPr>
          <p:cNvPr id="72" name="Google Shape;72;p15"/>
          <p:cNvPicPr preferRelativeResize="0"/>
          <p:nvPr/>
        </p:nvPicPr>
        <p:blipFill rotWithShape="1">
          <a:blip r:embed="rId6">
            <a:alphaModFix/>
          </a:blip>
          <a:srcRect/>
          <a:stretch/>
        </p:blipFill>
        <p:spPr>
          <a:xfrm>
            <a:off x="74874" y="1"/>
            <a:ext cx="2198187" cy="1962314"/>
          </a:xfrm>
          <a:prstGeom prst="rect">
            <a:avLst/>
          </a:prstGeom>
          <a:noFill/>
          <a:ln>
            <a:noFill/>
          </a:ln>
        </p:spPr>
      </p:pic>
      <p:pic>
        <p:nvPicPr>
          <p:cNvPr id="73" name="Google Shape;73;p15"/>
          <p:cNvPicPr preferRelativeResize="0"/>
          <p:nvPr/>
        </p:nvPicPr>
        <p:blipFill rotWithShape="1">
          <a:blip r:embed="rId7">
            <a:alphaModFix/>
          </a:blip>
          <a:srcRect/>
          <a:stretch/>
        </p:blipFill>
        <p:spPr>
          <a:xfrm>
            <a:off x="4932392" y="2"/>
            <a:ext cx="2617800" cy="2011368"/>
          </a:xfrm>
          <a:prstGeom prst="rect">
            <a:avLst/>
          </a:prstGeom>
          <a:noFill/>
          <a:ln>
            <a:noFill/>
          </a:ln>
        </p:spPr>
      </p:pic>
      <p:sp>
        <p:nvSpPr>
          <p:cNvPr id="74" name="Google Shape;74;p15"/>
          <p:cNvSpPr/>
          <p:nvPr/>
        </p:nvSpPr>
        <p:spPr>
          <a:xfrm>
            <a:off x="6296548" y="4150788"/>
            <a:ext cx="3528300" cy="35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les tr</a:t>
            </a:r>
            <a:r>
              <a:rPr lang="en-GB" sz="2000">
                <a:solidFill>
                  <a:srgbClr val="FF0000"/>
                </a:solidFill>
                <a:latin typeface="Arial"/>
                <a:ea typeface="Arial"/>
                <a:cs typeface="Arial"/>
                <a:sym typeface="Arial"/>
              </a:rPr>
              <a:t>oi</a:t>
            </a:r>
            <a:r>
              <a:rPr lang="en-GB" sz="2000">
                <a:solidFill>
                  <a:schemeClr val="dk1"/>
                </a:solidFill>
                <a:latin typeface="Arial"/>
                <a:ea typeface="Arial"/>
                <a:cs typeface="Arial"/>
                <a:sym typeface="Arial"/>
              </a:rPr>
              <a:t>s r</a:t>
            </a:r>
            <a:r>
              <a:rPr lang="en-GB" sz="2000">
                <a:solidFill>
                  <a:srgbClr val="FF0000"/>
                </a:solidFill>
                <a:latin typeface="Arial"/>
                <a:ea typeface="Arial"/>
                <a:cs typeface="Arial"/>
                <a:sym typeface="Arial"/>
              </a:rPr>
              <a:t>oi</a:t>
            </a:r>
            <a:r>
              <a:rPr lang="en-GB" sz="2000">
                <a:solidFill>
                  <a:schemeClr val="dk1"/>
                </a:solidFill>
                <a:latin typeface="Arial"/>
                <a:ea typeface="Arial"/>
                <a:cs typeface="Arial"/>
                <a:sym typeface="Arial"/>
              </a:rPr>
              <a:t>s</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rPr>
              <a:t>Le 6 janvier</a:t>
            </a:r>
            <a:endParaRPr sz="2000">
              <a:solidFill>
                <a:schemeClr val="dk1"/>
              </a:solidFill>
            </a:endParaRPr>
          </a:p>
        </p:txBody>
      </p:sp>
      <p:pic>
        <p:nvPicPr>
          <p:cNvPr id="75" name="Google Shape;75;p15"/>
          <p:cNvPicPr preferRelativeResize="0"/>
          <p:nvPr/>
        </p:nvPicPr>
        <p:blipFill rotWithShape="1">
          <a:blip r:embed="rId8">
            <a:alphaModFix/>
          </a:blip>
          <a:srcRect/>
          <a:stretch/>
        </p:blipFill>
        <p:spPr>
          <a:xfrm>
            <a:off x="6296558" y="2090241"/>
            <a:ext cx="2690477" cy="1912425"/>
          </a:xfrm>
          <a:prstGeom prst="rect">
            <a:avLst/>
          </a:prstGeom>
          <a:noFill/>
          <a:ln>
            <a:noFill/>
          </a:ln>
        </p:spPr>
      </p:pic>
      <p:sp>
        <p:nvSpPr>
          <p:cNvPr id="76" name="Google Shape;76;p15"/>
          <p:cNvSpPr txBox="1"/>
          <p:nvPr/>
        </p:nvSpPr>
        <p:spPr>
          <a:xfrm>
            <a:off x="371825" y="4647750"/>
            <a:ext cx="50814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Can you remember what this celebration is about?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468313" y="411956"/>
            <a:ext cx="8229600" cy="85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6000"/>
              <a:buFont typeface="Comic Sans MS"/>
              <a:buNone/>
            </a:pPr>
            <a:r>
              <a:rPr lang="en-GB" sz="6000" b="1" i="0" u="none" strike="noStrike" cap="none">
                <a:solidFill>
                  <a:srgbClr val="0070C0"/>
                </a:solidFill>
                <a:latin typeface="Comic Sans MS"/>
                <a:ea typeface="Comic Sans MS"/>
                <a:cs typeface="Comic Sans MS"/>
                <a:sym typeface="Comic Sans MS"/>
              </a:rPr>
              <a:t>La galette</a:t>
            </a:r>
            <a:endParaRPr/>
          </a:p>
        </p:txBody>
      </p:sp>
      <p:pic>
        <p:nvPicPr>
          <p:cNvPr id="82" name="Google Shape;82;p16"/>
          <p:cNvPicPr preferRelativeResize="0"/>
          <p:nvPr/>
        </p:nvPicPr>
        <p:blipFill rotWithShape="1">
          <a:blip r:embed="rId3">
            <a:alphaModFix/>
          </a:blip>
          <a:srcRect/>
          <a:stretch/>
        </p:blipFill>
        <p:spPr>
          <a:xfrm>
            <a:off x="28575" y="0"/>
            <a:ext cx="6815138" cy="5236369"/>
          </a:xfrm>
          <a:prstGeom prst="rect">
            <a:avLst/>
          </a:prstGeom>
          <a:noFill/>
          <a:ln>
            <a:noFill/>
          </a:ln>
        </p:spPr>
      </p:pic>
      <p:sp>
        <p:nvSpPr>
          <p:cNvPr id="83" name="Google Shape;83;p16"/>
          <p:cNvSpPr txBox="1"/>
          <p:nvPr/>
        </p:nvSpPr>
        <p:spPr>
          <a:xfrm>
            <a:off x="7064575" y="309850"/>
            <a:ext cx="1685700" cy="44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We are going to work out what we should include in a recipe for a galette.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97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People often sing this song whilst they are baking galette.</a:t>
            </a:r>
            <a:endParaRPr sz="2400"/>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J’aime la galette</a:t>
            </a:r>
            <a:endParaRPr/>
          </a:p>
          <a:p>
            <a:pPr marL="0" lvl="0" indent="0" algn="l" rtl="0">
              <a:spcBef>
                <a:spcPts val="1600"/>
              </a:spcBef>
              <a:spcAft>
                <a:spcPts val="0"/>
              </a:spcAft>
              <a:buNone/>
            </a:pPr>
            <a:r>
              <a:rPr lang="en-GB"/>
              <a:t>Savez-vous comment?</a:t>
            </a:r>
            <a:endParaRPr/>
          </a:p>
          <a:p>
            <a:pPr marL="0" lvl="0" indent="0" algn="l" rtl="0">
              <a:spcBef>
                <a:spcPts val="1600"/>
              </a:spcBef>
              <a:spcAft>
                <a:spcPts val="0"/>
              </a:spcAft>
              <a:buNone/>
            </a:pPr>
            <a:r>
              <a:rPr lang="en-GB"/>
              <a:t>Quand elle est bien faite</a:t>
            </a:r>
            <a:endParaRPr/>
          </a:p>
          <a:p>
            <a:pPr marL="0" lvl="0" indent="0" algn="l" rtl="0">
              <a:spcBef>
                <a:spcPts val="1600"/>
              </a:spcBef>
              <a:spcAft>
                <a:spcPts val="1600"/>
              </a:spcAft>
              <a:buNone/>
            </a:pPr>
            <a:r>
              <a:rPr lang="en-GB"/>
              <a:t>Avec </a:t>
            </a:r>
            <a:r>
              <a:rPr lang="en-GB" b="1"/>
              <a:t>du beurre</a:t>
            </a:r>
            <a:r>
              <a:rPr lang="en-GB"/>
              <a:t> dedans</a:t>
            </a:r>
            <a:endParaRPr/>
          </a:p>
        </p:txBody>
      </p:sp>
      <p:pic>
        <p:nvPicPr>
          <p:cNvPr id="90" name="Google Shape;90;p17" descr="J'aime la Galette. Comptine pour bébés et petits enfants.&#10;http://www.lespatapons.fr/&#10;&#10;PAROLES:&#10;J'aime la galette, savez-vous comment ?&#10;Quand elle est bien faite &#10;Avec du beurre dedans&#10;Tra-la-la-la &#10;La-la-la-la-lère&#10;Tra-la-la-la &#10;La-la-la-la-la&#10;&#10;------ LES APPLICATIONS DES PATAPONS ------&#10;GooglePlay: https://play.google.com/store/apps/details?id=fr.comptinestv.mobile&#10;iTunes: https://itunes.apple.com/fr/app/comptinestv/id839040159?l=fr&amp;ls=1&amp;mt=8&#10;&#10;------ POUR SUIVRE L’ACTUALITÉ DES PATAPONS ------&#10;Pour vous abonner: http://www.youtube.com/user/comptinestvfr?sub_confirmation=1&#10;Facebook: https://www.facebook.com/LesPatapons&#10;Twitter: https://twitter.com/LesPatapons&#10;&#10;------ POUR RETROUVER LES MUSIQUES DES PATAPONS ------&#10;Volume 1: https://www.amazon.fr/gp/product/B00OI1I7DO&#10;Volume 2: https://www.amazon.fr/gp/product/B00VN9XWRK&#10;Volume 3: https://www.amazon.fr/gp/product/B0173AS4CK&#10;Volume 4: https://www.amazon.fr/gp/product/B01FXL3KA2&#10;&#10;------ NOTRE PARTENAIRE ------&#10;Radio Doudou: http://www.radiodoudou.com/" title="J'aime la Galette">
            <a:hlinkClick r:id="rId3"/>
          </p:cNvPr>
          <p:cNvPicPr preferRelativeResize="0"/>
          <p:nvPr/>
        </p:nvPicPr>
        <p:blipFill>
          <a:blip r:embed="rId4">
            <a:alphaModFix/>
          </a:blip>
          <a:stretch>
            <a:fillRect/>
          </a:stretch>
        </p:blipFill>
        <p:spPr>
          <a:xfrm>
            <a:off x="3325575" y="726500"/>
            <a:ext cx="5691125" cy="4268350"/>
          </a:xfrm>
          <a:prstGeom prst="rect">
            <a:avLst/>
          </a:prstGeom>
          <a:noFill/>
          <a:ln>
            <a:noFill/>
          </a:ln>
        </p:spPr>
      </p:pic>
      <p:pic>
        <p:nvPicPr>
          <p:cNvPr id="91" name="Google Shape;91;p17"/>
          <p:cNvPicPr preferRelativeResize="0"/>
          <p:nvPr/>
        </p:nvPicPr>
        <p:blipFill>
          <a:blip r:embed="rId5">
            <a:alphaModFix/>
          </a:blip>
          <a:stretch>
            <a:fillRect/>
          </a:stretch>
        </p:blipFill>
        <p:spPr>
          <a:xfrm>
            <a:off x="558051" y="3344150"/>
            <a:ext cx="2306887" cy="150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p:nvPr/>
        </p:nvSpPr>
        <p:spPr>
          <a:xfrm>
            <a:off x="206425" y="141275"/>
            <a:ext cx="4094400" cy="13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Qu’y-a-t’il dans la galette?</a:t>
            </a:r>
            <a:endParaRPr/>
          </a:p>
          <a:p>
            <a:pPr marL="0" lvl="0" indent="0" algn="l" rtl="0">
              <a:spcBef>
                <a:spcPts val="0"/>
              </a:spcBef>
              <a:spcAft>
                <a:spcPts val="0"/>
              </a:spcAft>
              <a:buNone/>
            </a:pPr>
            <a:r>
              <a:rPr lang="en-GB"/>
              <a:t>What is in a galette?</a:t>
            </a:r>
            <a:endParaRPr/>
          </a:p>
          <a:p>
            <a:pPr marL="0" lvl="0" indent="0" algn="l" rtl="0">
              <a:spcBef>
                <a:spcPts val="0"/>
              </a:spcBef>
              <a:spcAft>
                <a:spcPts val="0"/>
              </a:spcAft>
              <a:buNone/>
            </a:pPr>
            <a:r>
              <a:rPr lang="en-GB"/>
              <a:t>What isn’t?</a:t>
            </a:r>
            <a:endParaRPr/>
          </a:p>
          <a:p>
            <a:pPr marL="0" lvl="0" indent="0" algn="l" rtl="0">
              <a:spcBef>
                <a:spcPts val="0"/>
              </a:spcBef>
              <a:spcAft>
                <a:spcPts val="0"/>
              </a:spcAft>
              <a:buNone/>
            </a:pPr>
            <a:endParaRPr/>
          </a:p>
          <a:p>
            <a:pPr marL="0" lvl="0" indent="0" algn="l" rtl="0">
              <a:spcBef>
                <a:spcPts val="0"/>
              </a:spcBef>
              <a:spcAft>
                <a:spcPts val="0"/>
              </a:spcAft>
              <a:buNone/>
            </a:pPr>
            <a:r>
              <a:rPr lang="en-GB"/>
              <a:t>Make two lists: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97" name="Google Shape;97;p18"/>
          <p:cNvSpPr txBox="1"/>
          <p:nvPr/>
        </p:nvSpPr>
        <p:spPr>
          <a:xfrm>
            <a:off x="4969850" y="223100"/>
            <a:ext cx="3606600" cy="11775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t>Dictionary challenge</a:t>
            </a:r>
            <a:r>
              <a:rPr lang="en-GB"/>
              <a:t>: Use a bilingual dictionary, or an online one to work out which item should be in each list. Cut out the picture, put it in the correct list and label it in French.</a:t>
            </a:r>
            <a:endParaRPr/>
          </a:p>
        </p:txBody>
      </p:sp>
      <p:sp>
        <p:nvSpPr>
          <p:cNvPr id="98" name="Google Shape;98;p18"/>
          <p:cNvSpPr txBox="1"/>
          <p:nvPr/>
        </p:nvSpPr>
        <p:spPr>
          <a:xfrm>
            <a:off x="332400" y="1400600"/>
            <a:ext cx="2249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Dans la galette il y a ….</a:t>
            </a:r>
            <a:r>
              <a:rPr lang="en-GB">
                <a:solidFill>
                  <a:schemeClr val="dk1"/>
                </a:solidFill>
              </a:rPr>
              <a:t>  (In the galette there is)           </a:t>
            </a:r>
            <a:endParaRPr/>
          </a:p>
        </p:txBody>
      </p:sp>
      <p:sp>
        <p:nvSpPr>
          <p:cNvPr id="99" name="Google Shape;99;p18"/>
          <p:cNvSpPr txBox="1"/>
          <p:nvPr/>
        </p:nvSpPr>
        <p:spPr>
          <a:xfrm>
            <a:off x="4572000" y="1400600"/>
            <a:ext cx="30000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Dans la galette il n’y a pas …. </a:t>
            </a:r>
            <a:endParaRPr b="1">
              <a:solidFill>
                <a:schemeClr val="dk1"/>
              </a:solidFill>
            </a:endParaRPr>
          </a:p>
          <a:p>
            <a:pPr marL="0" lvl="0" indent="0" algn="l" rtl="0">
              <a:spcBef>
                <a:spcPts val="0"/>
              </a:spcBef>
              <a:spcAft>
                <a:spcPts val="0"/>
              </a:spcAft>
              <a:buNone/>
            </a:pPr>
            <a:r>
              <a:rPr lang="en-GB">
                <a:solidFill>
                  <a:schemeClr val="dk1"/>
                </a:solidFill>
              </a:rPr>
              <a:t>(In the galette there is not)</a:t>
            </a:r>
            <a:endParaRPr>
              <a:solidFill>
                <a:schemeClr val="dk1"/>
              </a:solidFill>
            </a:endParaRPr>
          </a:p>
        </p:txBody>
      </p:sp>
      <p:cxnSp>
        <p:nvCxnSpPr>
          <p:cNvPr id="100" name="Google Shape;100;p18"/>
          <p:cNvCxnSpPr/>
          <p:nvPr/>
        </p:nvCxnSpPr>
        <p:spPr>
          <a:xfrm>
            <a:off x="3755375" y="1499675"/>
            <a:ext cx="24900" cy="3272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3181350" y="856121"/>
            <a:ext cx="808125" cy="539054"/>
          </a:xfrm>
          <a:prstGeom prst="rect">
            <a:avLst/>
          </a:prstGeom>
          <a:noFill/>
          <a:ln>
            <a:noFill/>
          </a:ln>
        </p:spPr>
      </p:pic>
      <p:pic>
        <p:nvPicPr>
          <p:cNvPr id="106" name="Google Shape;106;p19"/>
          <p:cNvPicPr preferRelativeResize="0"/>
          <p:nvPr/>
        </p:nvPicPr>
        <p:blipFill>
          <a:blip r:embed="rId4">
            <a:alphaModFix/>
          </a:blip>
          <a:stretch>
            <a:fillRect/>
          </a:stretch>
        </p:blipFill>
        <p:spPr>
          <a:xfrm>
            <a:off x="5079825" y="1283625"/>
            <a:ext cx="1318751" cy="879175"/>
          </a:xfrm>
          <a:prstGeom prst="rect">
            <a:avLst/>
          </a:prstGeom>
          <a:noFill/>
          <a:ln>
            <a:noFill/>
          </a:ln>
        </p:spPr>
      </p:pic>
      <p:pic>
        <p:nvPicPr>
          <p:cNvPr id="107" name="Google Shape;107;p19"/>
          <p:cNvPicPr preferRelativeResize="0"/>
          <p:nvPr/>
        </p:nvPicPr>
        <p:blipFill>
          <a:blip r:embed="rId5">
            <a:alphaModFix/>
          </a:blip>
          <a:stretch>
            <a:fillRect/>
          </a:stretch>
        </p:blipFill>
        <p:spPr>
          <a:xfrm>
            <a:off x="3329050" y="1570926"/>
            <a:ext cx="1501248" cy="1000823"/>
          </a:xfrm>
          <a:prstGeom prst="rect">
            <a:avLst/>
          </a:prstGeom>
          <a:noFill/>
          <a:ln>
            <a:noFill/>
          </a:ln>
        </p:spPr>
      </p:pic>
      <p:pic>
        <p:nvPicPr>
          <p:cNvPr id="108" name="Google Shape;108;p19"/>
          <p:cNvPicPr preferRelativeResize="0"/>
          <p:nvPr/>
        </p:nvPicPr>
        <p:blipFill>
          <a:blip r:embed="rId6">
            <a:alphaModFix/>
          </a:blip>
          <a:stretch>
            <a:fillRect/>
          </a:stretch>
        </p:blipFill>
        <p:spPr>
          <a:xfrm>
            <a:off x="5237518" y="2398425"/>
            <a:ext cx="1070300" cy="802725"/>
          </a:xfrm>
          <a:prstGeom prst="rect">
            <a:avLst/>
          </a:prstGeom>
          <a:noFill/>
          <a:ln>
            <a:noFill/>
          </a:ln>
        </p:spPr>
      </p:pic>
      <p:pic>
        <p:nvPicPr>
          <p:cNvPr id="109" name="Google Shape;109;p19"/>
          <p:cNvPicPr preferRelativeResize="0"/>
          <p:nvPr/>
        </p:nvPicPr>
        <p:blipFill>
          <a:blip r:embed="rId7">
            <a:alphaModFix/>
          </a:blip>
          <a:stretch>
            <a:fillRect/>
          </a:stretch>
        </p:blipFill>
        <p:spPr>
          <a:xfrm>
            <a:off x="3286600" y="2964400"/>
            <a:ext cx="1195551" cy="802726"/>
          </a:xfrm>
          <a:prstGeom prst="rect">
            <a:avLst/>
          </a:prstGeom>
          <a:noFill/>
          <a:ln>
            <a:noFill/>
          </a:ln>
        </p:spPr>
      </p:pic>
      <p:pic>
        <p:nvPicPr>
          <p:cNvPr id="110" name="Google Shape;110;p19"/>
          <p:cNvPicPr preferRelativeResize="0"/>
          <p:nvPr/>
        </p:nvPicPr>
        <p:blipFill>
          <a:blip r:embed="rId8">
            <a:alphaModFix/>
          </a:blip>
          <a:stretch>
            <a:fillRect/>
          </a:stretch>
        </p:blipFill>
        <p:spPr>
          <a:xfrm>
            <a:off x="4969847" y="3436773"/>
            <a:ext cx="1857480" cy="1238330"/>
          </a:xfrm>
          <a:prstGeom prst="rect">
            <a:avLst/>
          </a:prstGeom>
          <a:noFill/>
          <a:ln>
            <a:noFill/>
          </a:ln>
        </p:spPr>
      </p:pic>
      <p:pic>
        <p:nvPicPr>
          <p:cNvPr id="111" name="Google Shape;111;p19"/>
          <p:cNvPicPr preferRelativeResize="0"/>
          <p:nvPr/>
        </p:nvPicPr>
        <p:blipFill>
          <a:blip r:embed="rId9">
            <a:alphaModFix/>
          </a:blip>
          <a:stretch>
            <a:fillRect/>
          </a:stretch>
        </p:blipFill>
        <p:spPr>
          <a:xfrm>
            <a:off x="3505925" y="3976125"/>
            <a:ext cx="864600" cy="1000825"/>
          </a:xfrm>
          <a:prstGeom prst="rect">
            <a:avLst/>
          </a:prstGeom>
          <a:noFill/>
          <a:ln>
            <a:noFill/>
          </a:ln>
        </p:spPr>
      </p:pic>
      <p:sp>
        <p:nvSpPr>
          <p:cNvPr id="112" name="Google Shape;112;p19"/>
          <p:cNvSpPr txBox="1"/>
          <p:nvPr/>
        </p:nvSpPr>
        <p:spPr>
          <a:xfrm>
            <a:off x="0" y="0"/>
            <a:ext cx="2921700" cy="4734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AutoNum type="arabicPeriod"/>
            </a:pPr>
            <a:r>
              <a:rPr lang="en-GB">
                <a:solidFill>
                  <a:schemeClr val="dk1"/>
                </a:solidFill>
              </a:rPr>
              <a:t>De petits dents</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De fromage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De petits enfants</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125g de sucre</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3 oeufs</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De diamants</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125g de beurre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De vers</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De miel</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2 couches de pâte feuilletée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De Petit Chaperon Rouge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125g de poudre d’amande</a:t>
            </a:r>
            <a:endParaRPr>
              <a:solidFill>
                <a:schemeClr val="dk1"/>
              </a:solidFill>
            </a:endParaRPr>
          </a:p>
        </p:txBody>
      </p:sp>
      <p:pic>
        <p:nvPicPr>
          <p:cNvPr id="113" name="Google Shape;113;p19"/>
          <p:cNvPicPr preferRelativeResize="0"/>
          <p:nvPr/>
        </p:nvPicPr>
        <p:blipFill>
          <a:blip r:embed="rId10">
            <a:alphaModFix/>
          </a:blip>
          <a:stretch>
            <a:fillRect/>
          </a:stretch>
        </p:blipFill>
        <p:spPr>
          <a:xfrm>
            <a:off x="6827326" y="248959"/>
            <a:ext cx="1857475" cy="1238317"/>
          </a:xfrm>
          <a:prstGeom prst="rect">
            <a:avLst/>
          </a:prstGeom>
          <a:noFill/>
          <a:ln>
            <a:noFill/>
          </a:ln>
        </p:spPr>
      </p:pic>
      <p:pic>
        <p:nvPicPr>
          <p:cNvPr id="114" name="Google Shape;114;p19"/>
          <p:cNvPicPr preferRelativeResize="0"/>
          <p:nvPr/>
        </p:nvPicPr>
        <p:blipFill>
          <a:blip r:embed="rId11">
            <a:alphaModFix/>
          </a:blip>
          <a:stretch>
            <a:fillRect/>
          </a:stretch>
        </p:blipFill>
        <p:spPr>
          <a:xfrm>
            <a:off x="4162374" y="296013"/>
            <a:ext cx="1424275" cy="927275"/>
          </a:xfrm>
          <a:prstGeom prst="rect">
            <a:avLst/>
          </a:prstGeom>
          <a:noFill/>
          <a:ln>
            <a:noFill/>
          </a:ln>
        </p:spPr>
      </p:pic>
      <p:pic>
        <p:nvPicPr>
          <p:cNvPr id="115" name="Google Shape;115;p19"/>
          <p:cNvPicPr preferRelativeResize="0"/>
          <p:nvPr/>
        </p:nvPicPr>
        <p:blipFill>
          <a:blip r:embed="rId12">
            <a:alphaModFix/>
          </a:blip>
          <a:stretch>
            <a:fillRect/>
          </a:stretch>
        </p:blipFill>
        <p:spPr>
          <a:xfrm>
            <a:off x="7172550" y="1809338"/>
            <a:ext cx="1355424" cy="762424"/>
          </a:xfrm>
          <a:prstGeom prst="rect">
            <a:avLst/>
          </a:prstGeom>
          <a:noFill/>
          <a:ln>
            <a:noFill/>
          </a:ln>
        </p:spPr>
      </p:pic>
      <p:pic>
        <p:nvPicPr>
          <p:cNvPr id="116" name="Google Shape;116;p19"/>
          <p:cNvPicPr preferRelativeResize="0"/>
          <p:nvPr/>
        </p:nvPicPr>
        <p:blipFill>
          <a:blip r:embed="rId13">
            <a:alphaModFix/>
          </a:blip>
          <a:stretch>
            <a:fillRect/>
          </a:stretch>
        </p:blipFill>
        <p:spPr>
          <a:xfrm>
            <a:off x="6999032" y="3731049"/>
            <a:ext cx="1870315" cy="1245899"/>
          </a:xfrm>
          <a:prstGeom prst="rect">
            <a:avLst/>
          </a:prstGeom>
          <a:noFill/>
          <a:ln>
            <a:noFill/>
          </a:ln>
        </p:spPr>
      </p:pic>
      <p:pic>
        <p:nvPicPr>
          <p:cNvPr id="117" name="Google Shape;117;p19"/>
          <p:cNvPicPr preferRelativeResize="0"/>
          <p:nvPr/>
        </p:nvPicPr>
        <p:blipFill>
          <a:blip r:embed="rId14">
            <a:alphaModFix/>
          </a:blip>
          <a:stretch>
            <a:fillRect/>
          </a:stretch>
        </p:blipFill>
        <p:spPr>
          <a:xfrm>
            <a:off x="7153894" y="2738025"/>
            <a:ext cx="1560575" cy="698750"/>
          </a:xfrm>
          <a:prstGeom prst="rect">
            <a:avLst/>
          </a:prstGeom>
          <a:noFill/>
          <a:ln>
            <a:noFill/>
          </a:ln>
        </p:spPr>
      </p:pic>
      <p:pic>
        <p:nvPicPr>
          <p:cNvPr id="118" name="Google Shape;118;p19"/>
          <p:cNvPicPr preferRelativeResize="0"/>
          <p:nvPr/>
        </p:nvPicPr>
        <p:blipFill>
          <a:blip r:embed="rId14">
            <a:alphaModFix/>
          </a:blip>
          <a:stretch>
            <a:fillRect/>
          </a:stretch>
        </p:blipFill>
        <p:spPr>
          <a:xfrm>
            <a:off x="6975769" y="3068375"/>
            <a:ext cx="1560575" cy="698750"/>
          </a:xfrm>
          <a:prstGeom prst="rect">
            <a:avLst/>
          </a:prstGeom>
          <a:noFill/>
          <a:ln>
            <a:noFill/>
          </a:ln>
        </p:spPr>
      </p:pic>
      <p:sp>
        <p:nvSpPr>
          <p:cNvPr id="119" name="Google Shape;119;p19"/>
          <p:cNvSpPr txBox="1"/>
          <p:nvPr/>
        </p:nvSpPr>
        <p:spPr>
          <a:xfrm>
            <a:off x="262725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Dans la galette il y a ….</a:t>
            </a:r>
            <a:endParaRPr/>
          </a:p>
        </p:txBody>
      </p:sp>
      <p:sp>
        <p:nvSpPr>
          <p:cNvPr id="120" name="Google Shape;120;p19"/>
          <p:cNvSpPr txBox="1"/>
          <p:nvPr/>
        </p:nvSpPr>
        <p:spPr>
          <a:xfrm>
            <a:off x="586935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Dans la galette il n’y a pas …. </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470975" y="656875"/>
            <a:ext cx="6048300" cy="28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Listen to the recipe on the next page to check before you look at the answers.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Can you work out what to do with the ingredients?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By the way, the strange ingredients relate to a story we will do in class soon.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body" idx="1"/>
          </p:nvPr>
        </p:nvSpPr>
        <p:spPr>
          <a:xfrm>
            <a:off x="311700" y="962700"/>
            <a:ext cx="3486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125g beurre</a:t>
            </a:r>
            <a:endParaRPr/>
          </a:p>
          <a:p>
            <a:pPr marL="457200" lvl="0" indent="-342900" algn="l" rtl="0">
              <a:spcBef>
                <a:spcPts val="0"/>
              </a:spcBef>
              <a:spcAft>
                <a:spcPts val="0"/>
              </a:spcAft>
              <a:buSzPts val="1800"/>
              <a:buChar char="●"/>
            </a:pPr>
            <a:r>
              <a:rPr lang="en-GB"/>
              <a:t>125g sucre</a:t>
            </a:r>
            <a:endParaRPr/>
          </a:p>
          <a:p>
            <a:pPr marL="457200" lvl="0" indent="-342900" algn="l" rtl="0">
              <a:spcBef>
                <a:spcPts val="0"/>
              </a:spcBef>
              <a:spcAft>
                <a:spcPts val="0"/>
              </a:spcAft>
              <a:buSzPts val="1800"/>
              <a:buChar char="●"/>
            </a:pPr>
            <a:r>
              <a:rPr lang="en-GB"/>
              <a:t>125g poudre d’amande</a:t>
            </a:r>
            <a:endParaRPr/>
          </a:p>
          <a:p>
            <a:pPr marL="457200" lvl="0" indent="-342900" algn="l" rtl="0">
              <a:spcBef>
                <a:spcPts val="0"/>
              </a:spcBef>
              <a:spcAft>
                <a:spcPts val="0"/>
              </a:spcAft>
              <a:buSzPts val="1800"/>
              <a:buChar char="●"/>
            </a:pPr>
            <a:r>
              <a:rPr lang="en-GB"/>
              <a:t>3 oeufs</a:t>
            </a:r>
            <a:endParaRPr/>
          </a:p>
          <a:p>
            <a:pPr marL="457200" lvl="0" indent="-342900" algn="l" rtl="0">
              <a:spcBef>
                <a:spcPts val="0"/>
              </a:spcBef>
              <a:spcAft>
                <a:spcPts val="0"/>
              </a:spcAft>
              <a:buSzPts val="1800"/>
              <a:buChar char="●"/>
            </a:pPr>
            <a:r>
              <a:rPr lang="en-GB"/>
              <a:t>2 pâtes feuilletées</a:t>
            </a:r>
            <a:endParaRPr/>
          </a:p>
          <a:p>
            <a:pPr marL="457200" lvl="0" indent="-342900" algn="l" rtl="0">
              <a:spcBef>
                <a:spcPts val="0"/>
              </a:spcBef>
              <a:spcAft>
                <a:spcPts val="0"/>
              </a:spcAft>
              <a:buSzPts val="1800"/>
              <a:buAutoNum type="arabicPeriod"/>
            </a:pPr>
            <a:r>
              <a:rPr lang="en-GB"/>
              <a:t>Roulez une couche de pâte</a:t>
            </a:r>
            <a:endParaRPr/>
          </a:p>
          <a:p>
            <a:pPr marL="457200" lvl="0" indent="-342900" algn="l" rtl="0">
              <a:spcBef>
                <a:spcPts val="0"/>
              </a:spcBef>
              <a:spcAft>
                <a:spcPts val="0"/>
              </a:spcAft>
              <a:buSzPts val="1800"/>
              <a:buAutoNum type="arabicPeriod"/>
            </a:pPr>
            <a:r>
              <a:rPr lang="en-GB"/>
              <a:t>Mélangez le beurre, le sucre, la poudre, 2 oeufs</a:t>
            </a:r>
            <a:endParaRPr/>
          </a:p>
          <a:p>
            <a:pPr marL="457200" lvl="0" indent="-342900" algn="l" rtl="0">
              <a:spcBef>
                <a:spcPts val="0"/>
              </a:spcBef>
              <a:spcAft>
                <a:spcPts val="0"/>
              </a:spcAft>
              <a:buSzPts val="1800"/>
              <a:buAutoNum type="arabicPeriod"/>
            </a:pPr>
            <a:r>
              <a:rPr lang="en-GB"/>
              <a:t>Déposez la seconde couche et refermez.</a:t>
            </a:r>
            <a:endParaRPr/>
          </a:p>
          <a:p>
            <a:pPr marL="457200" lvl="0" indent="-342900" algn="l" rtl="0">
              <a:spcBef>
                <a:spcPts val="0"/>
              </a:spcBef>
              <a:spcAft>
                <a:spcPts val="0"/>
              </a:spcAft>
              <a:buSzPts val="1800"/>
              <a:buAutoNum type="arabicPeriod"/>
            </a:pPr>
            <a:r>
              <a:rPr lang="en-GB"/>
              <a:t>Mettez dans le four pour 20 minutes à 200 degrés</a:t>
            </a:r>
            <a:endParaRPr/>
          </a:p>
        </p:txBody>
      </p:sp>
      <p:pic>
        <p:nvPicPr>
          <p:cNvPr id="131" name="Google Shape;131;p21" descr="Recette Galette des Rois facile - L'atelier de Juliette&#10;&#10;Voici pour toi la délicieuse, la fameuse, la galette des rois ! Pour réaliser une Galette des Rois fait maison, c'est facile ! Voici un tuto fait par les enfants et pour les enfants qui aiment cuisiner. Une recette de Galette des Rois facile à suivre grâce à cette vidéo Familiscope.&#10;Pour la recette : http://www.familiscope.fr/activites-enfants/recettes/latelier-de-juliette-recette-facile-de-galette-des-rois/&#10;&#10;Plus Recettes pour enfant: http://bit.ly/1IHd96v" title="Recette Galette des Rois facile - L'atelier de Juliette">
            <a:hlinkClick r:id="rId3"/>
          </p:cNvPr>
          <p:cNvPicPr preferRelativeResize="0"/>
          <p:nvPr/>
        </p:nvPicPr>
        <p:blipFill>
          <a:blip r:embed="rId4">
            <a:alphaModFix/>
          </a:blip>
          <a:stretch>
            <a:fillRect/>
          </a:stretch>
        </p:blipFill>
        <p:spPr>
          <a:xfrm>
            <a:off x="3798050" y="95640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On-screen Show (16:9)</PresentationFormat>
  <Paragraphs>108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Lobster</vt:lpstr>
      <vt:lpstr>Comic Sans MS</vt:lpstr>
      <vt:lpstr>Coming Soon</vt:lpstr>
      <vt:lpstr>Simple Light</vt:lpstr>
      <vt:lpstr>You are going to :-  Practice some French vocabulary associated with Epiphany Listen to a traditional French song about galette Categorise ingredients using il y a (there is) il n’y a pas (there is not) Work out a recipe for making                                           a galette.</vt:lpstr>
      <vt:lpstr>Bonne année!</vt:lpstr>
      <vt:lpstr>PowerPoint Presentation</vt:lpstr>
      <vt:lpstr>PowerPoint Presentation</vt:lpstr>
      <vt:lpstr>People often sing this song whilst they are baking galette.</vt:lpstr>
      <vt:lpstr>PowerPoint Presentation</vt:lpstr>
      <vt:lpstr>PowerPoint Presentation</vt:lpstr>
      <vt:lpstr>PowerPoint Presentation</vt:lpstr>
      <vt:lpstr>PowerPoint Presentation</vt:lpstr>
      <vt:lpstr>PowerPoint Presentation</vt:lpstr>
      <vt:lpstr>Ma recette pour une galette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going to :-  Practice some French vocabulary associated with Epiphany Listen to a traditional French song about galette Categorise ingredients using il y a (there is) il n’y a pas (there is not) Work out a recipe for making                                           a galette.</dc:title>
  <dc:creator>Claire McKinney</dc:creator>
  <cp:lastModifiedBy>McKinney, Claire</cp:lastModifiedBy>
  <cp:revision>1</cp:revision>
  <dcterms:modified xsi:type="dcterms:W3CDTF">2021-01-08T13:13:29Z</dcterms:modified>
</cp:coreProperties>
</file>