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9"/>
  </p:handoutMasterIdLst>
  <p:sldIdLst>
    <p:sldId id="261" r:id="rId2"/>
    <p:sldId id="258" r:id="rId3"/>
    <p:sldId id="263" r:id="rId4"/>
    <p:sldId id="264" r:id="rId5"/>
    <p:sldId id="267" r:id="rId6"/>
    <p:sldId id="268" r:id="rId7"/>
    <p:sldId id="269" r:id="rId8"/>
    <p:sldId id="270" r:id="rId9"/>
    <p:sldId id="271" r:id="rId10"/>
    <p:sldId id="272" r:id="rId11"/>
    <p:sldId id="273" r:id="rId12"/>
    <p:sldId id="274" r:id="rId13"/>
    <p:sldId id="278" r:id="rId14"/>
    <p:sldId id="279" r:id="rId15"/>
    <p:sldId id="284" r:id="rId16"/>
    <p:sldId id="287" r:id="rId17"/>
    <p:sldId id="286" r:id="rId18"/>
  </p:sldIdLst>
  <p:sldSz cx="9144000" cy="6858000" type="screen4x3"/>
  <p:notesSz cx="6858000" cy="9144000"/>
  <p:embeddedFontLst>
    <p:embeddedFont>
      <p:font typeface="BPreplay" panose="020005030000000200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HVD Bodedo" panose="020B0604020202020204" charset="0"/>
      <p:regular r:id="rId28"/>
    </p:embeddedFont>
    <p:embeddedFont>
      <p:font typeface="Sassoon Infant Md" panose="02000603050000020003" charset="0"/>
      <p:regular r:id="rId29"/>
    </p:embeddedFont>
    <p:embeddedFont>
      <p:font typeface="Sassoon Infant Rg" panose="02000503030000020003"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F9EC"/>
    <a:srgbClr val="F0EBA6"/>
    <a:srgbClr val="DED242"/>
    <a:srgbClr val="D8FCF7"/>
    <a:srgbClr val="EE7919"/>
    <a:srgbClr val="FEFBDA"/>
    <a:srgbClr val="FFFFE1"/>
    <a:srgbClr val="FDFDFD"/>
    <a:srgbClr val="AD8CC0"/>
    <a:srgbClr val="990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2" d="100"/>
          <a:sy n="72" d="100"/>
        </p:scale>
        <p:origin x="1308" y="78"/>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ounded Rectangle 10"/>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ctrTitle"/>
          </p:nvPr>
        </p:nvSpPr>
        <p:spPr>
          <a:xfrm>
            <a:off x="466725" y="1122363"/>
            <a:ext cx="8201025" cy="2387600"/>
          </a:xfrm>
        </p:spPr>
        <p:txBody>
          <a:bodyPr anchor="ctr" anchorCtr="1">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256364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47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82022866" TargetMode="External"/><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9" y="0"/>
            <a:ext cx="9144000" cy="6881348"/>
          </a:xfrm>
          <a:prstGeom prst="rect">
            <a:avLst/>
          </a:prstGeom>
        </p:spPr>
      </p:pic>
      <p:sp>
        <p:nvSpPr>
          <p:cNvPr id="7" name="TextBox 6"/>
          <p:cNvSpPr txBox="1"/>
          <p:nvPr/>
        </p:nvSpPr>
        <p:spPr>
          <a:xfrm>
            <a:off x="2071076" y="6384006"/>
            <a:ext cx="4994031" cy="369332"/>
          </a:xfrm>
          <a:prstGeom prst="rect">
            <a:avLst/>
          </a:prstGeom>
          <a:noFill/>
        </p:spPr>
        <p:txBody>
          <a:bodyPr wrap="square" rtlCol="0" anchor="ctr">
            <a:spAutoFit/>
          </a:bodyPr>
          <a:lstStyle/>
          <a:p>
            <a:pPr algn="ctr"/>
            <a:r>
              <a:rPr lang="en-GB" dirty="0">
                <a:solidFill>
                  <a:schemeClr val="bg1"/>
                </a:solidFill>
                <a:latin typeface="BPreplay" panose="02000503000000020004" pitchFamily="50" charset="0"/>
              </a:rPr>
              <a:t>Year One</a:t>
            </a:r>
          </a:p>
        </p:txBody>
      </p:sp>
      <p:sp>
        <p:nvSpPr>
          <p:cNvPr id="4" name="Rectangle 3"/>
          <p:cNvSpPr/>
          <p:nvPr/>
        </p:nvSpPr>
        <p:spPr>
          <a:xfrm>
            <a:off x="0" y="6251423"/>
            <a:ext cx="9144000" cy="612000"/>
          </a:xfrm>
          <a:prstGeom prst="rect">
            <a:avLst/>
          </a:prstGeom>
          <a:solidFill>
            <a:srgbClr val="EE7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0"/>
          </p:nvPr>
        </p:nvSpPr>
        <p:spPr/>
        <p:txBody>
          <a:bodyPr/>
          <a:lstStyle/>
          <a:p>
            <a:r>
              <a:rPr lang="en-GB" dirty="0"/>
              <a:t>South and Central American Art</a:t>
            </a:r>
          </a:p>
        </p:txBody>
      </p:sp>
      <p:sp>
        <p:nvSpPr>
          <p:cNvPr id="18" name="Title 17"/>
          <p:cNvSpPr>
            <a:spLocks noGrp="1"/>
          </p:cNvSpPr>
          <p:nvPr>
            <p:ph type="title"/>
          </p:nvPr>
        </p:nvSpPr>
        <p:spPr/>
        <p:txBody>
          <a:bodyPr/>
          <a:lstStyle/>
          <a:p>
            <a:r>
              <a:rPr lang="en-GB" dirty="0"/>
              <a:t>Art and Design</a:t>
            </a:r>
          </a:p>
        </p:txBody>
      </p:sp>
    </p:spTree>
    <p:extLst>
      <p:ext uri="{BB962C8B-B14F-4D97-AF65-F5344CB8AC3E}">
        <p14:creationId xmlns:p14="http://schemas.microsoft.com/office/powerpoint/2010/main" val="156996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55650" y="5838825"/>
            <a:ext cx="7632700" cy="330200"/>
          </a:xfrm>
        </p:spPr>
        <p:txBody>
          <a:bodyPr>
            <a:normAutofit fontScale="90000"/>
          </a:bodyPr>
          <a:lstStyle/>
          <a:p>
            <a:pPr algn="ctr">
              <a:defRPr/>
            </a:pPr>
            <a:r>
              <a:rPr lang="en-GB" altLang="en-US" sz="1400" b="0" dirty="0"/>
              <a:t>by Beatriz </a:t>
            </a:r>
            <a:r>
              <a:rPr lang="en-GB" altLang="en-US" sz="1400" b="0" dirty="0" err="1"/>
              <a:t>Milhazes</a:t>
            </a:r>
            <a:endParaRPr lang="en-GB" altLang="en-US" sz="1400" b="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0" y="728663"/>
            <a:ext cx="7531100" cy="5018773"/>
          </a:xfrm>
          <a:prstGeom prst="roundRect">
            <a:avLst>
              <a:gd name="adj" fmla="val 8594"/>
            </a:avLst>
          </a:prstGeom>
          <a:solidFill>
            <a:srgbClr val="FFFFFF">
              <a:shade val="85000"/>
            </a:srgbClr>
          </a:solidFill>
          <a:ln>
            <a:noFill/>
          </a:ln>
          <a:effectLst/>
        </p:spPr>
      </p:pic>
      <p:sp>
        <p:nvSpPr>
          <p:cNvPr id="6" name="Text Box 7"/>
          <p:cNvSpPr txBox="1">
            <a:spLocks noChangeArrowheads="1"/>
          </p:cNvSpPr>
          <p:nvPr/>
        </p:nvSpPr>
        <p:spPr bwMode="auto">
          <a:xfrm>
            <a:off x="2411413" y="6249988"/>
            <a:ext cx="43211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pPr>
            <a:r>
              <a:rPr lang="en-GB" sz="600" dirty="0"/>
              <a:t>Photo courtesy of </a:t>
            </a:r>
            <a:r>
              <a:rPr lang="en-GB" sz="600" dirty="0" err="1"/>
              <a:t>findfado</a:t>
            </a:r>
            <a:r>
              <a:rPr lang="en-GB" sz="600" dirty="0"/>
              <a:t> (@flickr.com) - granted under creative commons licence - attribution</a:t>
            </a:r>
            <a:endParaRPr lang="en-GB" altLang="en-US" sz="300" dirty="0">
              <a:solidFill>
                <a:schemeClr val="tx1"/>
              </a:solidFill>
              <a:latin typeface="BPreplay" panose="02000503000000020004" pitchFamily="50" charset="0"/>
              <a:ea typeface="MS PGothic" panose="020B0600070205080204" pitchFamily="34" charset="-128"/>
            </a:endParaRPr>
          </a:p>
        </p:txBody>
      </p:sp>
    </p:spTree>
    <p:extLst>
      <p:ext uri="{BB962C8B-B14F-4D97-AF65-F5344CB8AC3E}">
        <p14:creationId xmlns:p14="http://schemas.microsoft.com/office/powerpoint/2010/main" val="3455780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55650" y="5838825"/>
            <a:ext cx="7632700" cy="330200"/>
          </a:xfrm>
        </p:spPr>
        <p:txBody>
          <a:bodyPr>
            <a:normAutofit fontScale="90000"/>
          </a:bodyPr>
          <a:lstStyle/>
          <a:p>
            <a:pPr algn="ctr">
              <a:defRPr/>
            </a:pPr>
            <a:r>
              <a:rPr lang="en-GB" altLang="en-US" sz="1400" b="0" dirty="0"/>
              <a:t>by Beatriz </a:t>
            </a:r>
            <a:r>
              <a:rPr lang="en-GB" altLang="en-US" sz="1400" b="0" dirty="0" err="1"/>
              <a:t>Milhazes</a:t>
            </a:r>
            <a:endParaRPr lang="en-GB" altLang="en-US" sz="1400" b="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2212" y="738188"/>
            <a:ext cx="6759575" cy="5069683"/>
          </a:xfrm>
          <a:prstGeom prst="roundRect">
            <a:avLst>
              <a:gd name="adj" fmla="val 8594"/>
            </a:avLst>
          </a:prstGeom>
          <a:solidFill>
            <a:srgbClr val="FFFFFF">
              <a:shade val="85000"/>
            </a:srgbClr>
          </a:solidFill>
          <a:ln>
            <a:noFill/>
          </a:ln>
          <a:effectLst/>
        </p:spPr>
      </p:pic>
      <p:sp>
        <p:nvSpPr>
          <p:cNvPr id="6" name="Text Box 7"/>
          <p:cNvSpPr txBox="1">
            <a:spLocks noChangeArrowheads="1"/>
          </p:cNvSpPr>
          <p:nvPr/>
        </p:nvSpPr>
        <p:spPr bwMode="auto">
          <a:xfrm>
            <a:off x="2411413" y="6249988"/>
            <a:ext cx="43211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pPr>
            <a:r>
              <a:rPr lang="en-GB" sz="600" dirty="0"/>
              <a:t>Photo courtesy of </a:t>
            </a:r>
            <a:r>
              <a:rPr lang="en-GB" sz="600" dirty="0" err="1"/>
              <a:t>loopzilla</a:t>
            </a:r>
            <a:r>
              <a:rPr lang="en-GB" sz="600" dirty="0"/>
              <a:t> (@flickr.com) - granted under creative commons licence - attribution</a:t>
            </a:r>
            <a:endParaRPr lang="en-GB" altLang="en-US" sz="300" dirty="0">
              <a:solidFill>
                <a:schemeClr val="tx1"/>
              </a:solidFill>
              <a:latin typeface="BPreplay" panose="02000503000000020004" pitchFamily="50" charset="0"/>
              <a:ea typeface="MS PGothic" panose="020B0600070205080204" pitchFamily="34" charset="-128"/>
            </a:endParaRPr>
          </a:p>
        </p:txBody>
      </p:sp>
    </p:spTree>
    <p:extLst>
      <p:ext uri="{BB962C8B-B14F-4D97-AF65-F5344CB8AC3E}">
        <p14:creationId xmlns:p14="http://schemas.microsoft.com/office/powerpoint/2010/main" val="3929598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55650" y="5838825"/>
            <a:ext cx="7632700" cy="330200"/>
          </a:xfrm>
        </p:spPr>
        <p:txBody>
          <a:bodyPr>
            <a:normAutofit fontScale="90000"/>
          </a:bodyPr>
          <a:lstStyle/>
          <a:p>
            <a:pPr algn="ctr">
              <a:defRPr/>
            </a:pPr>
            <a:r>
              <a:rPr lang="en-GB" altLang="en-US" sz="1400" b="0" dirty="0"/>
              <a:t>by Beatriz </a:t>
            </a:r>
            <a:r>
              <a:rPr lang="en-GB" altLang="en-US" sz="1400" b="0" dirty="0" err="1"/>
              <a:t>Milhazes</a:t>
            </a:r>
            <a:endParaRPr lang="en-GB" altLang="en-US" sz="1400" b="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594" y="728663"/>
            <a:ext cx="6686811" cy="5015105"/>
          </a:xfrm>
          <a:prstGeom prst="roundRect">
            <a:avLst>
              <a:gd name="adj" fmla="val 8594"/>
            </a:avLst>
          </a:prstGeom>
          <a:solidFill>
            <a:srgbClr val="FFFFFF">
              <a:shade val="85000"/>
            </a:srgbClr>
          </a:solidFill>
          <a:ln>
            <a:noFill/>
          </a:ln>
          <a:effectLst/>
        </p:spPr>
      </p:pic>
      <p:sp>
        <p:nvSpPr>
          <p:cNvPr id="6" name="Text Box 7"/>
          <p:cNvSpPr txBox="1">
            <a:spLocks noChangeArrowheads="1"/>
          </p:cNvSpPr>
          <p:nvPr/>
        </p:nvSpPr>
        <p:spPr bwMode="auto">
          <a:xfrm>
            <a:off x="2411413" y="6249988"/>
            <a:ext cx="43211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pPr>
            <a:r>
              <a:rPr lang="en-GB" sz="600" dirty="0"/>
              <a:t>Photo courtesy of </a:t>
            </a:r>
            <a:r>
              <a:rPr lang="en-GB" sz="600" dirty="0" err="1"/>
              <a:t>lpquintale</a:t>
            </a:r>
            <a:r>
              <a:rPr lang="en-GB" sz="600" dirty="0"/>
              <a:t>  (@flickr.com) - granted under creative commons licence - attribution</a:t>
            </a:r>
            <a:endParaRPr lang="en-GB" altLang="en-US" sz="300" dirty="0">
              <a:solidFill>
                <a:schemeClr val="tx1"/>
              </a:solidFill>
              <a:latin typeface="BPreplay" panose="02000503000000020004" pitchFamily="50" charset="0"/>
              <a:ea typeface="MS PGothic" panose="020B0600070205080204" pitchFamily="34" charset="-128"/>
            </a:endParaRPr>
          </a:p>
        </p:txBody>
      </p:sp>
    </p:spTree>
    <p:extLst>
      <p:ext uri="{BB962C8B-B14F-4D97-AF65-F5344CB8AC3E}">
        <p14:creationId xmlns:p14="http://schemas.microsoft.com/office/powerpoint/2010/main" val="701753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55650" y="5838825"/>
            <a:ext cx="7632700" cy="330200"/>
          </a:xfrm>
        </p:spPr>
        <p:txBody>
          <a:bodyPr>
            <a:normAutofit fontScale="90000"/>
          </a:bodyPr>
          <a:lstStyle/>
          <a:p>
            <a:pPr algn="ctr">
              <a:defRPr/>
            </a:pPr>
            <a:r>
              <a:rPr lang="en-GB" altLang="en-US" sz="1400" b="0" dirty="0"/>
              <a:t>by Beatriz </a:t>
            </a:r>
            <a:r>
              <a:rPr lang="en-GB" altLang="en-US" sz="1400" b="0" dirty="0" err="1"/>
              <a:t>Milhazes</a:t>
            </a:r>
            <a:endParaRPr lang="en-GB" altLang="en-US" sz="1400" b="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350" y="728663"/>
            <a:ext cx="5829300" cy="4996541"/>
          </a:xfrm>
          <a:prstGeom prst="roundRect">
            <a:avLst>
              <a:gd name="adj" fmla="val 8594"/>
            </a:avLst>
          </a:prstGeom>
          <a:solidFill>
            <a:srgbClr val="FFFFFF">
              <a:shade val="85000"/>
            </a:srgbClr>
          </a:solidFill>
          <a:ln>
            <a:noFill/>
          </a:ln>
          <a:effectLst/>
        </p:spPr>
      </p:pic>
      <p:sp>
        <p:nvSpPr>
          <p:cNvPr id="6" name="Text Box 7"/>
          <p:cNvSpPr txBox="1">
            <a:spLocks noChangeArrowheads="1"/>
          </p:cNvSpPr>
          <p:nvPr/>
        </p:nvSpPr>
        <p:spPr bwMode="auto">
          <a:xfrm>
            <a:off x="2411413" y="6249988"/>
            <a:ext cx="43211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pPr>
            <a:r>
              <a:rPr lang="en-GB" sz="600" dirty="0"/>
              <a:t>Photo courtesy of </a:t>
            </a:r>
            <a:r>
              <a:rPr lang="en-GB" sz="600" dirty="0" err="1"/>
              <a:t>lpquintale</a:t>
            </a:r>
            <a:r>
              <a:rPr lang="en-GB" sz="600" dirty="0"/>
              <a:t>  (@flickr.com) - granted under creative commons licence - attribution</a:t>
            </a:r>
            <a:endParaRPr lang="en-GB" altLang="en-US" sz="300" dirty="0">
              <a:solidFill>
                <a:schemeClr val="tx1"/>
              </a:solidFill>
              <a:latin typeface="BPreplay" panose="02000503000000020004" pitchFamily="50" charset="0"/>
              <a:ea typeface="MS PGothic" panose="020B0600070205080204" pitchFamily="34" charset="-128"/>
            </a:endParaRPr>
          </a:p>
        </p:txBody>
      </p:sp>
    </p:spTree>
    <p:extLst>
      <p:ext uri="{BB962C8B-B14F-4D97-AF65-F5344CB8AC3E}">
        <p14:creationId xmlns:p14="http://schemas.microsoft.com/office/powerpoint/2010/main" val="2660980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314323"/>
            <a:ext cx="8058152" cy="1303983"/>
          </a:xfrm>
        </p:spPr>
        <p:txBody>
          <a:bodyPr>
            <a:noAutofit/>
          </a:bodyPr>
          <a:lstStyle/>
          <a:p>
            <a:pPr algn="ctr"/>
            <a:r>
              <a:rPr lang="en-GB" sz="3600" dirty="0"/>
              <a:t>Working with Simple Shapes</a:t>
            </a:r>
            <a:endParaRPr lang="en-GB" sz="1800" dirty="0"/>
          </a:p>
        </p:txBody>
      </p:sp>
      <p:sp>
        <p:nvSpPr>
          <p:cNvPr id="7" name="Content Placeholder 6"/>
          <p:cNvSpPr>
            <a:spLocks noGrp="1"/>
          </p:cNvSpPr>
          <p:nvPr>
            <p:ph idx="1"/>
          </p:nvPr>
        </p:nvSpPr>
        <p:spPr>
          <a:xfrm>
            <a:off x="750885" y="1266824"/>
            <a:ext cx="7632700" cy="838201"/>
          </a:xfrm>
        </p:spPr>
        <p:txBody>
          <a:bodyPr>
            <a:noAutofit/>
          </a:bodyPr>
          <a:lstStyle/>
          <a:p>
            <a:pPr marL="0" indent="0" algn="ctr">
              <a:buNone/>
            </a:pPr>
            <a:r>
              <a:rPr lang="en-GB" altLang="en-US" sz="2000" dirty="0">
                <a:solidFill>
                  <a:schemeClr val="tx1"/>
                </a:solidFill>
              </a:rPr>
              <a:t>Look at the different shapes that the artist uses in her work. How many can you see?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9400" y="2187625"/>
            <a:ext cx="3905200" cy="3905200"/>
          </a:xfrm>
          <a:prstGeom prst="roundRect">
            <a:avLst>
              <a:gd name="adj" fmla="val 8594"/>
            </a:avLst>
          </a:prstGeom>
          <a:solidFill>
            <a:srgbClr val="FFFFFF">
              <a:shade val="85000"/>
            </a:srgbClr>
          </a:solidFill>
          <a:ln>
            <a:noFill/>
          </a:ln>
          <a:effectLst/>
        </p:spPr>
      </p:pic>
      <p:sp>
        <p:nvSpPr>
          <p:cNvPr id="9" name="Text Box 7"/>
          <p:cNvSpPr txBox="1">
            <a:spLocks noChangeArrowheads="1"/>
          </p:cNvSpPr>
          <p:nvPr/>
        </p:nvSpPr>
        <p:spPr bwMode="auto">
          <a:xfrm>
            <a:off x="2411413" y="6249988"/>
            <a:ext cx="43211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pPr>
            <a:r>
              <a:rPr lang="en-GB" sz="600" dirty="0"/>
              <a:t>Photo courtesy of durhampress.com - attribution</a:t>
            </a:r>
            <a:endParaRPr lang="en-GB" altLang="en-US" sz="300" dirty="0">
              <a:solidFill>
                <a:schemeClr val="tx1"/>
              </a:solidFill>
              <a:latin typeface="BPreplay" panose="02000503000000020004" pitchFamily="50" charset="0"/>
              <a:ea typeface="MS PGothic" panose="020B0600070205080204" pitchFamily="34" charset="-128"/>
            </a:endParaRPr>
          </a:p>
        </p:txBody>
      </p:sp>
      <p:pic>
        <p:nvPicPr>
          <p:cNvPr id="10" name="Whole C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spTree>
    <p:extLst>
      <p:ext uri="{BB962C8B-B14F-4D97-AF65-F5344CB8AC3E}">
        <p14:creationId xmlns:p14="http://schemas.microsoft.com/office/powerpoint/2010/main" val="390357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1962" y="541338"/>
            <a:ext cx="8220075" cy="896937"/>
          </a:xfrm>
        </p:spPr>
        <p:txBody>
          <a:bodyPr>
            <a:noAutofit/>
          </a:bodyPr>
          <a:lstStyle/>
          <a:p>
            <a:pPr algn="ctr"/>
            <a:r>
              <a:rPr lang="en-GB" dirty="0"/>
              <a:t>Beatriz </a:t>
            </a:r>
            <a:r>
              <a:rPr lang="en-GB" dirty="0" err="1"/>
              <a:t>Milhazes</a:t>
            </a:r>
            <a:r>
              <a:rPr lang="en-GB" dirty="0"/>
              <a:t> Film</a:t>
            </a:r>
            <a:endParaRPr lang="en-GB" sz="2000" dirty="0"/>
          </a:p>
        </p:txBody>
      </p:sp>
      <p:sp>
        <p:nvSpPr>
          <p:cNvPr id="7" name="Content Placeholder 6"/>
          <p:cNvSpPr>
            <a:spLocks noGrp="1"/>
          </p:cNvSpPr>
          <p:nvPr>
            <p:ph idx="1"/>
          </p:nvPr>
        </p:nvSpPr>
        <p:spPr>
          <a:xfrm>
            <a:off x="755649" y="1303981"/>
            <a:ext cx="7632702" cy="715320"/>
          </a:xfrm>
        </p:spPr>
        <p:txBody>
          <a:bodyPr>
            <a:noAutofit/>
          </a:bodyPr>
          <a:lstStyle/>
          <a:p>
            <a:pPr marL="0" indent="0" algn="ctr">
              <a:buNone/>
            </a:pPr>
            <a:r>
              <a:rPr lang="en-US" altLang="en-US" dirty="0">
                <a:solidFill>
                  <a:schemeClr val="tx1"/>
                </a:solidFill>
              </a:rPr>
              <a:t>As you watch the film, jot down on your whiteboard all of the different shapes that you see.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211" y="2346203"/>
            <a:ext cx="5743575" cy="3187822"/>
          </a:xfrm>
          <a:prstGeom prst="rect">
            <a:avLst/>
          </a:prstGeom>
        </p:spPr>
      </p:pic>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712" y="3425828"/>
            <a:ext cx="1028571" cy="1028571"/>
          </a:xfrm>
          <a:prstGeom prst="rect">
            <a:avLst/>
          </a:prstGeom>
        </p:spPr>
      </p:pic>
    </p:spTree>
    <p:extLst>
      <p:ext uri="{BB962C8B-B14F-4D97-AF65-F5344CB8AC3E}">
        <p14:creationId xmlns:p14="http://schemas.microsoft.com/office/powerpoint/2010/main" val="1088893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822" y="783772"/>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516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755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2007" y="1062038"/>
            <a:ext cx="6519985" cy="4054464"/>
          </a:xfrm>
          <a:prstGeom prst="rect">
            <a:avLst/>
          </a:prstGeom>
        </p:spPr>
      </p:pic>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6" name="Content Placeholder 15"/>
          <p:cNvSpPr>
            <a:spLocks noGrp="1"/>
          </p:cNvSpPr>
          <p:nvPr>
            <p:ph idx="1"/>
          </p:nvPr>
        </p:nvSpPr>
        <p:spPr>
          <a:xfrm>
            <a:off x="628650" y="1127760"/>
            <a:ext cx="7886700" cy="1409700"/>
          </a:xfrm>
        </p:spPr>
        <p:txBody>
          <a:bodyPr>
            <a:noAutofit/>
          </a:bodyPr>
          <a:lstStyle/>
          <a:p>
            <a:r>
              <a:rPr lang="en-GB" altLang="en-US" dirty="0">
                <a:ea typeface="MS PGothic" panose="020B0600070205080204" pitchFamily="34" charset="-128"/>
              </a:rPr>
              <a:t>I can tell you about the artist Beatriz </a:t>
            </a:r>
            <a:r>
              <a:rPr lang="en-GB" altLang="en-US" dirty="0" err="1">
                <a:ea typeface="MS PGothic" panose="020B0600070205080204" pitchFamily="34" charset="-128"/>
              </a:rPr>
              <a:t>Milhazes</a:t>
            </a:r>
            <a:r>
              <a:rPr lang="en-GB" altLang="en-US" dirty="0">
                <a:ea typeface="MS PGothic" panose="020B0600070205080204" pitchFamily="34" charset="-128"/>
              </a:rPr>
              <a:t>.</a:t>
            </a:r>
          </a:p>
          <a:p>
            <a:r>
              <a:rPr lang="en-GB" altLang="en-US" dirty="0">
                <a:ea typeface="MS PGothic" panose="020B0600070205080204" pitchFamily="34" charset="-128"/>
              </a:rPr>
              <a:t>I can use Beatriz </a:t>
            </a:r>
            <a:r>
              <a:rPr lang="en-GB" altLang="en-US" dirty="0" err="1">
                <a:ea typeface="MS PGothic" panose="020B0600070205080204" pitchFamily="34" charset="-128"/>
              </a:rPr>
              <a:t>Milhaze</a:t>
            </a:r>
            <a:r>
              <a:rPr lang="en-GB" altLang="en-US" dirty="0">
                <a:ea typeface="MS PGothic" panose="020B0600070205080204" pitchFamily="34" charset="-128"/>
              </a:rPr>
              <a:t> as an inspiration for my own artwork.</a:t>
            </a:r>
            <a:endParaRPr lang="en-GB" altLang="en-US" dirty="0">
              <a:solidFill>
                <a:srgbClr val="FF0000"/>
              </a:solidFill>
              <a:ea typeface="MS PGothic" panose="020B0600070205080204" pitchFamily="34" charset="-128"/>
            </a:endParaRPr>
          </a:p>
        </p:txBody>
      </p:sp>
      <p:sp>
        <p:nvSpPr>
          <p:cNvPr id="20" name="Content Placeholder 15"/>
          <p:cNvSpPr txBox="1">
            <a:spLocks/>
          </p:cNvSpPr>
          <p:nvPr/>
        </p:nvSpPr>
        <p:spPr>
          <a:xfrm>
            <a:off x="628650" y="3466803"/>
            <a:ext cx="7886700" cy="1409700"/>
          </a:xfrm>
          <a:prstGeom prst="rect">
            <a:avLst/>
          </a:prstGeom>
          <a:noFill/>
          <a:ln w="25400">
            <a:noFill/>
          </a:ln>
        </p:spPr>
        <p:txBody>
          <a:bodyPr vert="horz" lIns="180000" tIns="252000" rIns="252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t>I can tell you the names of some of Beatriz </a:t>
            </a:r>
            <a:r>
              <a:rPr lang="en-GB" altLang="en-US" dirty="0" err="1"/>
              <a:t>Milhazes’s</a:t>
            </a:r>
            <a:r>
              <a:rPr lang="en-GB" altLang="en-US" dirty="0"/>
              <a:t> artworks.</a:t>
            </a:r>
          </a:p>
          <a:p>
            <a:r>
              <a:rPr lang="en-GB" altLang="en-US" dirty="0"/>
              <a:t>I can tell you facts about Beatriz </a:t>
            </a:r>
            <a:r>
              <a:rPr lang="en-GB" altLang="en-US" dirty="0" err="1"/>
              <a:t>Milhazes’s</a:t>
            </a:r>
            <a:r>
              <a:rPr lang="en-GB" altLang="en-US" dirty="0"/>
              <a:t> life and work.</a:t>
            </a:r>
          </a:p>
          <a:p>
            <a:r>
              <a:rPr lang="en-GB" altLang="en-US" dirty="0"/>
              <a:t>I can learn something interesting about her work.</a:t>
            </a:r>
          </a:p>
        </p:txBody>
      </p:sp>
    </p:spTree>
    <p:extLst>
      <p:ext uri="{BB962C8B-B14F-4D97-AF65-F5344CB8AC3E}">
        <p14:creationId xmlns:p14="http://schemas.microsoft.com/office/powerpoint/2010/main" val="4472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a:latin typeface="HVD Bodedo" panose="02000605000000020003" pitchFamily="2" charset="0"/>
              </a:rPr>
              <a:t>Beatriz </a:t>
            </a:r>
            <a:r>
              <a:rPr lang="en-GB" dirty="0" err="1">
                <a:latin typeface="HVD Bodedo" panose="02000605000000020003" pitchFamily="2" charset="0"/>
              </a:rPr>
              <a:t>Milhazes</a:t>
            </a:r>
            <a:endParaRPr lang="en-GB" dirty="0">
              <a:latin typeface="HVD Bodedo" panose="02000605000000020003" pitchFamily="2" charset="0"/>
            </a:endParaRPr>
          </a:p>
        </p:txBody>
      </p:sp>
      <p:sp>
        <p:nvSpPr>
          <p:cNvPr id="4" name="Oval 3"/>
          <p:cNvSpPr/>
          <p:nvPr/>
        </p:nvSpPr>
        <p:spPr>
          <a:xfrm>
            <a:off x="2586035" y="2081354"/>
            <a:ext cx="3962400" cy="3854450"/>
          </a:xfrm>
          <a:prstGeom prst="ellipse">
            <a:avLst/>
          </a:prstGeom>
          <a:solidFill>
            <a:srgbClr val="F0EBA6"/>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en-GB"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841" t="-4277" r="-16841" b="3981"/>
          <a:stretch/>
        </p:blipFill>
        <p:spPr>
          <a:xfrm>
            <a:off x="2594919" y="2075936"/>
            <a:ext cx="3954162" cy="3863546"/>
          </a:xfrm>
          <a:prstGeom prst="ellipse">
            <a:avLst/>
          </a:prstGeom>
        </p:spPr>
      </p:pic>
    </p:spTree>
    <p:extLst>
      <p:ext uri="{BB962C8B-B14F-4D97-AF65-F5344CB8AC3E}">
        <p14:creationId xmlns:p14="http://schemas.microsoft.com/office/powerpoint/2010/main" val="128623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8" y="314323"/>
            <a:ext cx="8220075" cy="1595581"/>
          </a:xfrm>
        </p:spPr>
        <p:txBody>
          <a:bodyPr>
            <a:noAutofit/>
          </a:bodyPr>
          <a:lstStyle/>
          <a:p>
            <a:pPr algn="ctr"/>
            <a:r>
              <a:rPr lang="en-GB" dirty="0"/>
              <a:t>Beatriz </a:t>
            </a:r>
            <a:r>
              <a:rPr lang="en-GB" dirty="0" err="1"/>
              <a:t>Milhazes</a:t>
            </a:r>
            <a:br>
              <a:rPr lang="en-GB" dirty="0"/>
            </a:br>
            <a:r>
              <a:rPr lang="en-GB" sz="2000" dirty="0"/>
              <a:t>(1960)</a:t>
            </a:r>
          </a:p>
        </p:txBody>
      </p:sp>
      <p:sp>
        <p:nvSpPr>
          <p:cNvPr id="2" name="Rectangle 1"/>
          <p:cNvSpPr/>
          <p:nvPr/>
        </p:nvSpPr>
        <p:spPr>
          <a:xfrm>
            <a:off x="755649" y="1581149"/>
            <a:ext cx="6130926" cy="4511675"/>
          </a:xfrm>
          <a:prstGeom prst="rect">
            <a:avLst/>
          </a:prstGeom>
          <a:solidFill>
            <a:srgbClr val="D8F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p:cNvSpPr>
            <a:spLocks noGrp="1"/>
          </p:cNvSpPr>
          <p:nvPr>
            <p:ph idx="1"/>
          </p:nvPr>
        </p:nvSpPr>
        <p:spPr>
          <a:xfrm>
            <a:off x="603250" y="1618306"/>
            <a:ext cx="5092699" cy="4242683"/>
          </a:xfrm>
        </p:spPr>
        <p:txBody>
          <a:bodyPr>
            <a:noAutofit/>
          </a:bodyPr>
          <a:lstStyle/>
          <a:p>
            <a:pPr marL="0" indent="0">
              <a:buNone/>
            </a:pPr>
            <a:r>
              <a:rPr lang="en-GB" altLang="en-US" sz="1400" dirty="0">
                <a:solidFill>
                  <a:schemeClr val="tx1"/>
                </a:solidFill>
              </a:rPr>
              <a:t>Beatriz </a:t>
            </a:r>
            <a:r>
              <a:rPr lang="en-GB" altLang="en-US" sz="1400" dirty="0" err="1">
                <a:solidFill>
                  <a:schemeClr val="tx1"/>
                </a:solidFill>
              </a:rPr>
              <a:t>Milhazes</a:t>
            </a:r>
            <a:r>
              <a:rPr lang="en-GB" altLang="en-US" sz="1400" dirty="0">
                <a:solidFill>
                  <a:schemeClr val="tx1"/>
                </a:solidFill>
              </a:rPr>
              <a:t> is a collage artist and painter who uses very colourful materials to create pictures.</a:t>
            </a:r>
          </a:p>
          <a:p>
            <a:pPr marL="0" indent="0">
              <a:buNone/>
            </a:pPr>
            <a:r>
              <a:rPr lang="en-GB" altLang="en-US" sz="1400" dirty="0">
                <a:solidFill>
                  <a:schemeClr val="tx1"/>
                </a:solidFill>
              </a:rPr>
              <a:t>She is influenced by the tropical flowers and plants near her home in Brazil, and also the carnivals and culture of Brazil. She uses these inspiring places and experiences, turning them into bright, clashing colours or simple shapes. </a:t>
            </a:r>
          </a:p>
          <a:p>
            <a:pPr marL="0" indent="0">
              <a:buNone/>
            </a:pPr>
            <a:r>
              <a:rPr lang="en-GB" altLang="en-US" sz="1400" dirty="0">
                <a:solidFill>
                  <a:schemeClr val="tx1"/>
                </a:solidFill>
              </a:rPr>
              <a:t>Beatriz </a:t>
            </a:r>
            <a:r>
              <a:rPr lang="en-GB" altLang="en-US" sz="1400" dirty="0" err="1">
                <a:solidFill>
                  <a:schemeClr val="tx1"/>
                </a:solidFill>
              </a:rPr>
              <a:t>Milhazes</a:t>
            </a:r>
            <a:r>
              <a:rPr lang="en-GB" altLang="en-US" sz="1400" dirty="0">
                <a:solidFill>
                  <a:schemeClr val="tx1"/>
                </a:solidFill>
              </a:rPr>
              <a:t> uses shapes in different sizes and overlaps them to create images. She uses coloured papers, sweet wrappers, food packaging, plastic and paints to create her images.</a:t>
            </a:r>
          </a:p>
          <a:p>
            <a:pPr marL="0" indent="0">
              <a:buNone/>
            </a:pPr>
            <a:r>
              <a:rPr lang="en-GB" altLang="en-US" sz="1400" dirty="0">
                <a:solidFill>
                  <a:schemeClr val="tx1"/>
                </a:solidFill>
              </a:rPr>
              <a:t>She has created colourful windows, decorated London Underground stations and exhibited her work on canvases too.</a:t>
            </a:r>
          </a:p>
          <a:p>
            <a:pPr marL="0" indent="0">
              <a:buNone/>
            </a:pPr>
            <a:r>
              <a:rPr lang="en-GB" altLang="en-US" sz="1400" dirty="0">
                <a:solidFill>
                  <a:schemeClr val="tx1"/>
                </a:solidFill>
              </a:rPr>
              <a:t>Beatriz </a:t>
            </a:r>
            <a:r>
              <a:rPr lang="en-GB" altLang="en-US" sz="1400" dirty="0" err="1">
                <a:solidFill>
                  <a:schemeClr val="tx1"/>
                </a:solidFill>
              </a:rPr>
              <a:t>Milhazes</a:t>
            </a:r>
            <a:r>
              <a:rPr lang="en-GB" altLang="en-US" sz="1400" dirty="0">
                <a:solidFill>
                  <a:schemeClr val="tx1"/>
                </a:solidFill>
              </a:rPr>
              <a:t> grew up visiting museums and galleries as a young girl. She was very impressed with the work of Matisse, and is still influenced by Mondrian and Bridget Riley.</a:t>
            </a:r>
          </a:p>
          <a:p>
            <a:pPr marL="0" indent="0">
              <a:buNone/>
            </a:pPr>
            <a:r>
              <a:rPr lang="en-GB" altLang="en-US" sz="1400" dirty="0">
                <a:solidFill>
                  <a:schemeClr val="tx1"/>
                </a:solidFill>
              </a:rPr>
              <a:t>She repeats circles, squares, stripes, flowers and other simple shapes throughout her work.</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187949" y="1191475"/>
            <a:ext cx="3200401" cy="5096346"/>
          </a:xfrm>
          <a:prstGeom prst="rect">
            <a:avLst/>
          </a:prstGeom>
        </p:spPr>
      </p:pic>
    </p:spTree>
    <p:extLst>
      <p:ext uri="{BB962C8B-B14F-4D97-AF65-F5344CB8AC3E}">
        <p14:creationId xmlns:p14="http://schemas.microsoft.com/office/powerpoint/2010/main" val="4686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8" y="485773"/>
            <a:ext cx="8220075" cy="942977"/>
          </a:xfrm>
        </p:spPr>
        <p:txBody>
          <a:bodyPr>
            <a:noAutofit/>
          </a:bodyPr>
          <a:lstStyle/>
          <a:p>
            <a:r>
              <a:rPr lang="en-GB" dirty="0"/>
              <a:t>Looking at Paintings</a:t>
            </a:r>
          </a:p>
        </p:txBody>
      </p:sp>
      <p:sp>
        <p:nvSpPr>
          <p:cNvPr id="5" name="Text Box 2"/>
          <p:cNvSpPr txBox="1">
            <a:spLocks noChangeArrowheads="1"/>
          </p:cNvSpPr>
          <p:nvPr/>
        </p:nvSpPr>
        <p:spPr bwMode="auto">
          <a:xfrm>
            <a:off x="755650" y="1333500"/>
            <a:ext cx="76327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fontAlgn="auto" hangingPunct="1">
              <a:spcBef>
                <a:spcPts val="0"/>
              </a:spcBef>
              <a:spcAft>
                <a:spcPts val="0"/>
              </a:spcAft>
              <a:defRPr/>
            </a:pPr>
            <a:r>
              <a:rPr lang="en-GB" altLang="en-US" sz="1800" dirty="0">
                <a:latin typeface="+mj-lt"/>
              </a:rPr>
              <a:t>Look at your image.</a:t>
            </a:r>
          </a:p>
          <a:p>
            <a:pPr algn="ctr" eaLnBrk="1" fontAlgn="auto" hangingPunct="1">
              <a:spcBef>
                <a:spcPts val="0"/>
              </a:spcBef>
              <a:spcAft>
                <a:spcPts val="0"/>
              </a:spcAft>
              <a:defRPr/>
            </a:pPr>
            <a:endParaRPr lang="en-GB" altLang="en-US" sz="1800" dirty="0">
              <a:latin typeface="+mj-lt"/>
            </a:endParaRPr>
          </a:p>
          <a:p>
            <a:pPr algn="ctr" eaLnBrk="1" fontAlgn="auto" hangingPunct="1">
              <a:spcBef>
                <a:spcPts val="0"/>
              </a:spcBef>
              <a:spcAft>
                <a:spcPts val="0"/>
              </a:spcAft>
              <a:defRPr/>
            </a:pPr>
            <a:r>
              <a:rPr lang="en-GB" altLang="en-US" sz="1800" dirty="0">
                <a:latin typeface="+mj-lt"/>
              </a:rPr>
              <a:t>What can you see in the picture?</a:t>
            </a:r>
          </a:p>
          <a:p>
            <a:pPr algn="ctr" eaLnBrk="1" fontAlgn="auto" hangingPunct="1">
              <a:spcBef>
                <a:spcPts val="0"/>
              </a:spcBef>
              <a:spcAft>
                <a:spcPts val="0"/>
              </a:spcAft>
              <a:defRPr/>
            </a:pPr>
            <a:endParaRPr lang="en-GB" altLang="en-US" sz="1800" dirty="0">
              <a:latin typeface="+mj-lt"/>
            </a:endParaRPr>
          </a:p>
          <a:p>
            <a:pPr algn="ctr" eaLnBrk="1" fontAlgn="auto" hangingPunct="1">
              <a:spcBef>
                <a:spcPts val="0"/>
              </a:spcBef>
              <a:spcAft>
                <a:spcPts val="0"/>
              </a:spcAft>
              <a:defRPr/>
            </a:pPr>
            <a:r>
              <a:rPr lang="en-GB" altLang="en-US" sz="1800" dirty="0">
                <a:latin typeface="+mj-lt"/>
              </a:rPr>
              <a:t>What patterns or shapes does the artist use?</a:t>
            </a:r>
          </a:p>
          <a:p>
            <a:pPr algn="ctr" eaLnBrk="1" fontAlgn="auto" hangingPunct="1">
              <a:spcBef>
                <a:spcPts val="0"/>
              </a:spcBef>
              <a:spcAft>
                <a:spcPts val="0"/>
              </a:spcAft>
              <a:defRPr/>
            </a:pPr>
            <a:endParaRPr lang="en-GB" altLang="en-US" sz="1800" dirty="0">
              <a:latin typeface="+mj-lt"/>
            </a:endParaRPr>
          </a:p>
          <a:p>
            <a:pPr algn="ctr" eaLnBrk="1" fontAlgn="auto" hangingPunct="1">
              <a:spcBef>
                <a:spcPts val="0"/>
              </a:spcBef>
              <a:spcAft>
                <a:spcPts val="0"/>
              </a:spcAft>
              <a:defRPr/>
            </a:pPr>
            <a:r>
              <a:rPr lang="en-GB" altLang="en-US" sz="1800" dirty="0">
                <a:latin typeface="+mj-lt"/>
              </a:rPr>
              <a:t>How does the picture make you feel?</a:t>
            </a:r>
          </a:p>
          <a:p>
            <a:pPr algn="ctr" eaLnBrk="1" fontAlgn="auto" hangingPunct="1">
              <a:spcBef>
                <a:spcPts val="0"/>
              </a:spcBef>
              <a:spcAft>
                <a:spcPts val="0"/>
              </a:spcAft>
              <a:defRPr/>
            </a:pPr>
            <a:endParaRPr lang="en-GB" altLang="en-US" sz="1800" dirty="0">
              <a:latin typeface="+mj-lt"/>
            </a:endParaRPr>
          </a:p>
          <a:p>
            <a:pPr algn="ctr" eaLnBrk="1" fontAlgn="auto" hangingPunct="1">
              <a:spcBef>
                <a:spcPts val="0"/>
              </a:spcBef>
              <a:spcAft>
                <a:spcPts val="0"/>
              </a:spcAft>
              <a:defRPr/>
            </a:pPr>
            <a:r>
              <a:rPr lang="en-GB" altLang="en-US" sz="1800" dirty="0">
                <a:latin typeface="+mj-lt"/>
              </a:rPr>
              <a:t>What colours can you see in the picture?</a:t>
            </a:r>
          </a:p>
          <a:p>
            <a:pPr algn="ctr" eaLnBrk="1" fontAlgn="auto" hangingPunct="1">
              <a:spcBef>
                <a:spcPts val="0"/>
              </a:spcBef>
              <a:spcAft>
                <a:spcPts val="0"/>
              </a:spcAft>
              <a:defRPr/>
            </a:pPr>
            <a:endParaRPr lang="en-GB" altLang="en-US" sz="1800" dirty="0">
              <a:latin typeface="+mj-lt"/>
            </a:endParaRPr>
          </a:p>
          <a:p>
            <a:pPr algn="ctr" eaLnBrk="1" fontAlgn="auto" hangingPunct="1">
              <a:spcBef>
                <a:spcPts val="0"/>
              </a:spcBef>
              <a:spcAft>
                <a:spcPts val="0"/>
              </a:spcAft>
              <a:defRPr/>
            </a:pPr>
            <a:r>
              <a:rPr lang="en-GB" altLang="en-US" sz="1800" dirty="0">
                <a:latin typeface="+mj-lt"/>
              </a:rPr>
              <a:t>Why do you think the artist painted it?</a:t>
            </a:r>
          </a:p>
          <a:p>
            <a:pPr algn="ctr" eaLnBrk="1" fontAlgn="auto" hangingPunct="1">
              <a:spcBef>
                <a:spcPts val="0"/>
              </a:spcBef>
              <a:spcAft>
                <a:spcPts val="0"/>
              </a:spcAft>
              <a:defRPr/>
            </a:pPr>
            <a:endParaRPr lang="en-GB" altLang="en-US" sz="1800" dirty="0">
              <a:latin typeface="+mj-lt"/>
            </a:endParaRPr>
          </a:p>
          <a:p>
            <a:pPr algn="ctr" eaLnBrk="1" fontAlgn="auto" hangingPunct="1">
              <a:spcBef>
                <a:spcPts val="0"/>
              </a:spcBef>
              <a:spcAft>
                <a:spcPts val="0"/>
              </a:spcAft>
              <a:defRPr/>
            </a:pPr>
            <a:r>
              <a:rPr lang="en-GB" altLang="en-US" sz="1800" dirty="0">
                <a:latin typeface="+mj-lt"/>
              </a:rPr>
              <a:t>If you could give this painting your own title, what would it be?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061" y="5294589"/>
            <a:ext cx="1095375" cy="730250"/>
          </a:xfrm>
          <a:prstGeom prst="roundRect">
            <a:avLst>
              <a:gd name="adj" fmla="val 8594"/>
            </a:avLst>
          </a:prstGeom>
          <a:solidFill>
            <a:srgbClr val="FFFFFF">
              <a:shade val="85000"/>
            </a:srgbClr>
          </a:solidFill>
          <a:ln>
            <a:noFill/>
          </a:ln>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1621" y="5294589"/>
            <a:ext cx="1103933" cy="738996"/>
          </a:xfrm>
          <a:prstGeom prst="roundRect">
            <a:avLst>
              <a:gd name="adj" fmla="val 8594"/>
            </a:avLst>
          </a:prstGeom>
          <a:solidFill>
            <a:srgbClr val="FFFFFF">
              <a:shade val="85000"/>
            </a:srgbClr>
          </a:solidFill>
          <a:ln>
            <a:noFill/>
          </a:ln>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4754" y="5307422"/>
            <a:ext cx="721693" cy="721693"/>
          </a:xfrm>
          <a:prstGeom prst="roundRect">
            <a:avLst>
              <a:gd name="adj" fmla="val 8594"/>
            </a:avLst>
          </a:prstGeom>
          <a:solidFill>
            <a:srgbClr val="FFFFFF">
              <a:shade val="85000"/>
            </a:srgbClr>
          </a:solidFill>
          <a:ln>
            <a:noFill/>
          </a:ln>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5632" y="5307422"/>
            <a:ext cx="1089670" cy="726163"/>
          </a:xfrm>
          <a:prstGeom prst="roundRect">
            <a:avLst>
              <a:gd name="adj" fmla="val 8594"/>
            </a:avLst>
          </a:prstGeom>
          <a:solidFill>
            <a:srgbClr val="FFFFFF">
              <a:shade val="85000"/>
            </a:srgbClr>
          </a:solidFill>
          <a:ln>
            <a:noFill/>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8780" y="5298604"/>
            <a:ext cx="986977" cy="740233"/>
          </a:xfrm>
          <a:prstGeom prst="roundRect">
            <a:avLst>
              <a:gd name="adj" fmla="val 8594"/>
            </a:avLst>
          </a:prstGeom>
          <a:solidFill>
            <a:srgbClr val="FFFFFF">
              <a:shade val="85000"/>
            </a:srgbClr>
          </a:solidFill>
          <a:ln>
            <a:noFill/>
          </a:ln>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2914" y="5313787"/>
            <a:ext cx="975218" cy="731413"/>
          </a:xfrm>
          <a:prstGeom prst="roundRect">
            <a:avLst>
              <a:gd name="adj" fmla="val 8594"/>
            </a:avLst>
          </a:prstGeom>
          <a:solidFill>
            <a:srgbClr val="FFFFFF">
              <a:shade val="85000"/>
            </a:srgbClr>
          </a:solidFill>
          <a:ln>
            <a:noFill/>
          </a:ln>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25289" y="5319378"/>
            <a:ext cx="844394" cy="723766"/>
          </a:xfrm>
          <a:prstGeom prst="roundRect">
            <a:avLst>
              <a:gd name="adj" fmla="val 8594"/>
            </a:avLst>
          </a:prstGeom>
          <a:solidFill>
            <a:srgbClr val="FFFFFF">
              <a:shade val="85000"/>
            </a:srgbClr>
          </a:solidFill>
          <a:ln>
            <a:noFill/>
          </a:ln>
          <a:effectLst/>
        </p:spPr>
      </p:pic>
      <p:pic>
        <p:nvPicPr>
          <p:cNvPr id="19" name="Pair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spTree>
    <p:extLst>
      <p:ext uri="{BB962C8B-B14F-4D97-AF65-F5344CB8AC3E}">
        <p14:creationId xmlns:p14="http://schemas.microsoft.com/office/powerpoint/2010/main" val="425114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728663"/>
            <a:ext cx="7511289" cy="5007526"/>
          </a:xfrm>
          <a:prstGeom prst="roundRect">
            <a:avLst>
              <a:gd name="adj" fmla="val 8594"/>
            </a:avLst>
          </a:prstGeom>
          <a:solidFill>
            <a:srgbClr val="FFFFFF">
              <a:shade val="85000"/>
            </a:srgbClr>
          </a:solidFill>
          <a:ln>
            <a:noFill/>
          </a:ln>
          <a:effectLst/>
        </p:spPr>
      </p:pic>
      <p:sp>
        <p:nvSpPr>
          <p:cNvPr id="8" name="Title 1"/>
          <p:cNvSpPr>
            <a:spLocks noGrp="1"/>
          </p:cNvSpPr>
          <p:nvPr>
            <p:ph type="title"/>
          </p:nvPr>
        </p:nvSpPr>
        <p:spPr>
          <a:xfrm>
            <a:off x="755650" y="5838825"/>
            <a:ext cx="7632700" cy="330200"/>
          </a:xfrm>
        </p:spPr>
        <p:txBody>
          <a:bodyPr>
            <a:normAutofit fontScale="90000"/>
          </a:bodyPr>
          <a:lstStyle/>
          <a:p>
            <a:pPr algn="ctr">
              <a:defRPr/>
            </a:pPr>
            <a:r>
              <a:rPr lang="en-GB" altLang="en-US" sz="1400" b="0" dirty="0"/>
              <a:t>by Beatriz </a:t>
            </a:r>
            <a:r>
              <a:rPr lang="en-GB" altLang="en-US" sz="1400" b="0" dirty="0" err="1"/>
              <a:t>Milhazes</a:t>
            </a:r>
            <a:endParaRPr lang="en-GB" altLang="en-US" sz="1400" b="0" dirty="0"/>
          </a:p>
        </p:txBody>
      </p:sp>
      <p:sp>
        <p:nvSpPr>
          <p:cNvPr id="9" name="Text Box 7"/>
          <p:cNvSpPr txBox="1">
            <a:spLocks noChangeArrowheads="1"/>
          </p:cNvSpPr>
          <p:nvPr/>
        </p:nvSpPr>
        <p:spPr bwMode="auto">
          <a:xfrm>
            <a:off x="2411413" y="6249988"/>
            <a:ext cx="43211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pPr>
            <a:r>
              <a:rPr lang="en-GB" sz="600" dirty="0"/>
              <a:t>Photo courtesy of </a:t>
            </a:r>
            <a:r>
              <a:rPr lang="en-GB" sz="600" dirty="0" err="1"/>
              <a:t>dalbera</a:t>
            </a:r>
            <a:r>
              <a:rPr lang="en-GB" sz="600" dirty="0"/>
              <a:t> (@flickr.com) - granted under creative commons licence - attribution</a:t>
            </a:r>
            <a:endParaRPr lang="en-GB" altLang="en-US" sz="300" dirty="0">
              <a:solidFill>
                <a:schemeClr val="tx1"/>
              </a:solidFill>
              <a:latin typeface="BPreplay" panose="02000503000000020004" pitchFamily="50" charset="0"/>
              <a:ea typeface="MS PGothic" panose="020B0600070205080204" pitchFamily="34" charset="-128"/>
            </a:endParaRPr>
          </a:p>
        </p:txBody>
      </p:sp>
    </p:spTree>
    <p:extLst>
      <p:ext uri="{BB962C8B-B14F-4D97-AF65-F5344CB8AC3E}">
        <p14:creationId xmlns:p14="http://schemas.microsoft.com/office/powerpoint/2010/main" val="67251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55650" y="5838825"/>
            <a:ext cx="7632700" cy="330200"/>
          </a:xfrm>
        </p:spPr>
        <p:txBody>
          <a:bodyPr>
            <a:normAutofit fontScale="90000"/>
          </a:bodyPr>
          <a:lstStyle/>
          <a:p>
            <a:pPr algn="ctr">
              <a:defRPr/>
            </a:pPr>
            <a:r>
              <a:rPr lang="en-GB" altLang="en-US" sz="1400" b="0" dirty="0"/>
              <a:t>by Beatriz </a:t>
            </a:r>
            <a:r>
              <a:rPr lang="en-GB" altLang="en-US" sz="1400" b="0" dirty="0" err="1"/>
              <a:t>Milhazes</a:t>
            </a:r>
            <a:endParaRPr lang="en-GB" altLang="en-US" sz="1400" b="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510" y="728663"/>
            <a:ext cx="7554979" cy="5057462"/>
          </a:xfrm>
          <a:prstGeom prst="roundRect">
            <a:avLst>
              <a:gd name="adj" fmla="val 8594"/>
            </a:avLst>
          </a:prstGeom>
          <a:solidFill>
            <a:srgbClr val="FFFFFF">
              <a:shade val="85000"/>
            </a:srgbClr>
          </a:solidFill>
          <a:ln>
            <a:noFill/>
          </a:ln>
          <a:effectLst/>
        </p:spPr>
      </p:pic>
      <p:sp>
        <p:nvSpPr>
          <p:cNvPr id="6" name="Text Box 7"/>
          <p:cNvSpPr txBox="1">
            <a:spLocks noChangeArrowheads="1"/>
          </p:cNvSpPr>
          <p:nvPr/>
        </p:nvSpPr>
        <p:spPr bwMode="auto">
          <a:xfrm>
            <a:off x="2411413" y="6249988"/>
            <a:ext cx="43211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pPr>
            <a:r>
              <a:rPr lang="en-GB" sz="600" dirty="0"/>
              <a:t>Photo courtesy of durhampress.com - attribution</a:t>
            </a:r>
            <a:endParaRPr lang="en-GB" altLang="en-US" sz="300" dirty="0">
              <a:solidFill>
                <a:schemeClr val="tx1"/>
              </a:solidFill>
              <a:latin typeface="BPreplay" panose="02000503000000020004" pitchFamily="50" charset="0"/>
              <a:ea typeface="MS PGothic" panose="020B0600070205080204" pitchFamily="34" charset="-128"/>
            </a:endParaRPr>
          </a:p>
        </p:txBody>
      </p:sp>
    </p:spTree>
    <p:extLst>
      <p:ext uri="{BB962C8B-B14F-4D97-AF65-F5344CB8AC3E}">
        <p14:creationId xmlns:p14="http://schemas.microsoft.com/office/powerpoint/2010/main" val="23611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55650" y="5838825"/>
            <a:ext cx="7632700" cy="330200"/>
          </a:xfrm>
        </p:spPr>
        <p:txBody>
          <a:bodyPr>
            <a:normAutofit fontScale="90000"/>
          </a:bodyPr>
          <a:lstStyle/>
          <a:p>
            <a:pPr algn="ctr">
              <a:defRPr/>
            </a:pPr>
            <a:r>
              <a:rPr lang="en-GB" altLang="en-US" sz="1400" b="0" dirty="0"/>
              <a:t>by Beatriz </a:t>
            </a:r>
            <a:r>
              <a:rPr lang="en-GB" altLang="en-US" sz="1400" b="0" dirty="0" err="1"/>
              <a:t>Milhazes</a:t>
            </a:r>
            <a:endParaRPr lang="en-GB" altLang="en-US" sz="1400" b="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9405" y="733635"/>
            <a:ext cx="5105190" cy="5105190"/>
          </a:xfrm>
          <a:prstGeom prst="roundRect">
            <a:avLst>
              <a:gd name="adj" fmla="val 8594"/>
            </a:avLst>
          </a:prstGeom>
          <a:solidFill>
            <a:srgbClr val="FFFFFF">
              <a:shade val="85000"/>
            </a:srgbClr>
          </a:solidFill>
          <a:ln>
            <a:noFill/>
          </a:ln>
          <a:effectLst/>
        </p:spPr>
      </p:pic>
      <p:sp>
        <p:nvSpPr>
          <p:cNvPr id="6" name="Text Box 7"/>
          <p:cNvSpPr txBox="1">
            <a:spLocks noChangeArrowheads="1"/>
          </p:cNvSpPr>
          <p:nvPr/>
        </p:nvSpPr>
        <p:spPr bwMode="auto">
          <a:xfrm>
            <a:off x="2411413" y="6249988"/>
            <a:ext cx="43211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pPr>
            <a:r>
              <a:rPr lang="en-GB" sz="600" dirty="0"/>
              <a:t>Photo courtesy of durhampress.com - attribution</a:t>
            </a:r>
            <a:endParaRPr lang="en-GB" altLang="en-US" sz="300" dirty="0">
              <a:solidFill>
                <a:schemeClr val="tx1"/>
              </a:solidFill>
              <a:latin typeface="BPreplay" panose="02000503000000020004" pitchFamily="50" charset="0"/>
              <a:ea typeface="MS PGothic" panose="020B0600070205080204" pitchFamily="34" charset="-128"/>
            </a:endParaRPr>
          </a:p>
        </p:txBody>
      </p:sp>
    </p:spTree>
    <p:extLst>
      <p:ext uri="{BB962C8B-B14F-4D97-AF65-F5344CB8AC3E}">
        <p14:creationId xmlns:p14="http://schemas.microsoft.com/office/powerpoint/2010/main" val="211031209"/>
      </p:ext>
    </p:extLst>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1098</TotalTime>
  <Words>483</Words>
  <Application>Microsoft Office PowerPoint</Application>
  <PresentationFormat>On-screen Show (4:3)</PresentationFormat>
  <Paragraphs>53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HVD Bodedo</vt:lpstr>
      <vt:lpstr>Sassoon Infant Md</vt:lpstr>
      <vt:lpstr>BPreplay</vt:lpstr>
      <vt:lpstr>Sassoon Infant Rg</vt:lpstr>
      <vt:lpstr>Office Theme</vt:lpstr>
      <vt:lpstr>Art and Design</vt:lpstr>
      <vt:lpstr>PowerPoint Presentation</vt:lpstr>
      <vt:lpstr>PowerPoint Presentation</vt:lpstr>
      <vt:lpstr>Beatriz Milhazes</vt:lpstr>
      <vt:lpstr>Beatriz Milhazes (1960)</vt:lpstr>
      <vt:lpstr>Looking at Paintings</vt:lpstr>
      <vt:lpstr>by Beatriz Milhazes</vt:lpstr>
      <vt:lpstr>by Beatriz Milhazes</vt:lpstr>
      <vt:lpstr>by Beatriz Milhazes</vt:lpstr>
      <vt:lpstr>by Beatriz Milhazes</vt:lpstr>
      <vt:lpstr>by Beatriz Milhazes</vt:lpstr>
      <vt:lpstr>by Beatriz Milhazes</vt:lpstr>
      <vt:lpstr>by Beatriz Milhazes</vt:lpstr>
      <vt:lpstr>Working with Simple Shapes</vt:lpstr>
      <vt:lpstr>Beatriz Milhazes Film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MANY WATSON </cp:lastModifiedBy>
  <cp:revision>86</cp:revision>
  <dcterms:created xsi:type="dcterms:W3CDTF">2014-10-01T16:09:27Z</dcterms:created>
  <dcterms:modified xsi:type="dcterms:W3CDTF">2021-02-23T11:57:54Z</dcterms:modified>
</cp:coreProperties>
</file>