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2"/>
  </p:notesMasterIdLst>
  <p:sldIdLst>
    <p:sldId id="306" r:id="rId2"/>
    <p:sldId id="293" r:id="rId3"/>
    <p:sldId id="304" r:id="rId4"/>
    <p:sldId id="307" r:id="rId5"/>
    <p:sldId id="308" r:id="rId6"/>
    <p:sldId id="309" r:id="rId7"/>
    <p:sldId id="294" r:id="rId8"/>
    <p:sldId id="297" r:id="rId9"/>
    <p:sldId id="311" r:id="rId10"/>
    <p:sldId id="310" r:id="rId11"/>
    <p:sldId id="312" r:id="rId12"/>
    <p:sldId id="313" r:id="rId13"/>
    <p:sldId id="314" r:id="rId14"/>
    <p:sldId id="315" r:id="rId15"/>
    <p:sldId id="316" r:id="rId16"/>
    <p:sldId id="317" r:id="rId17"/>
    <p:sldId id="318" r:id="rId18"/>
    <p:sldId id="319" r:id="rId19"/>
    <p:sldId id="303" r:id="rId20"/>
    <p:sldId id="305" r:id="rId21"/>
  </p:sldIdLst>
  <p:sldSz cx="9144000" cy="5143500" type="screen16x9"/>
  <p:notesSz cx="6858000" cy="9144000"/>
  <p:embeddedFontLst>
    <p:embeddedFont>
      <p:font typeface="Caveat" panose="020B0604020202020204" charset="0"/>
      <p:regular r:id="rId23"/>
      <p:bold r:id="rId24"/>
    </p:embeddedFont>
    <p:embeddedFont>
      <p:font typeface="Berlin Sans FB Demi" panose="020E0802020502020306" pitchFamily="34" charset="0"/>
      <p:bold r:id="rId25"/>
    </p:embeddedFont>
    <p:embeddedFont>
      <p:font typeface="Amatic SC" panose="020B0604020202020204" charset="-79"/>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Untitled Section" id="{77F47D19-DB9D-49E9-9952-D6366D5328F9}">
          <p14:sldIdLst>
            <p14:sldId id="306"/>
            <p14:sldId id="293"/>
            <p14:sldId id="304"/>
            <p14:sldId id="307"/>
            <p14:sldId id="308"/>
            <p14:sldId id="309"/>
            <p14:sldId id="294"/>
            <p14:sldId id="297"/>
            <p14:sldId id="311"/>
            <p14:sldId id="310"/>
            <p14:sldId id="312"/>
            <p14:sldId id="313"/>
            <p14:sldId id="314"/>
            <p14:sldId id="315"/>
            <p14:sldId id="316"/>
            <p14:sldId id="317"/>
            <p14:sldId id="318"/>
            <p14:sldId id="319"/>
            <p14:sldId id="303"/>
            <p14:sldId id="305"/>
          </p14:sldIdLst>
        </p14:section>
      </p14:sectionLst>
    </p:ex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1C138975-34CB-4CD6-A6D2-271EEBE5E8A9}">
  <a:tblStyle styleId="{1C138975-34CB-4CD6-A6D2-271EEBE5E8A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7" d="100"/>
          <a:sy n="147" d="100"/>
        </p:scale>
        <p:origin x="-59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118682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411775" y="129768"/>
            <a:ext cx="7273800" cy="857400"/>
          </a:xfrm>
          <a:prstGeom prst="rect">
            <a:avLst/>
          </a:prstGeom>
        </p:spPr>
        <p:txBody>
          <a:bodyPr spcFirstLastPara="1" wrap="square" lIns="0" tIns="0" rIns="0" bIns="0"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5"/>
          <p:cNvSpPr txBox="1">
            <a:spLocks noGrp="1"/>
          </p:cNvSpPr>
          <p:nvPr>
            <p:ph type="body" idx="1"/>
          </p:nvPr>
        </p:nvSpPr>
        <p:spPr>
          <a:xfrm>
            <a:off x="1411775" y="1287956"/>
            <a:ext cx="7273800" cy="3271200"/>
          </a:xfrm>
          <a:prstGeom prst="rect">
            <a:avLst/>
          </a:prstGeom>
        </p:spPr>
        <p:txBody>
          <a:bodyPr spcFirstLastPara="1" wrap="square" lIns="0" tIns="0" rIns="0" bIns="0" anchor="t" anchorCtr="0"/>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2" name="Google Shape;22;p5"/>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11775" y="129768"/>
            <a:ext cx="7273800" cy="857400"/>
          </a:xfrm>
          <a:prstGeom prst="rect">
            <a:avLst/>
          </a:prstGeom>
          <a:noFill/>
          <a:ln>
            <a:noFill/>
          </a:ln>
        </p:spPr>
        <p:txBody>
          <a:bodyPr spcFirstLastPara="1" wrap="square" lIns="0" tIns="0" rIns="0" bIns="0" anchor="b" anchorCtr="0"/>
          <a:lstStyle>
            <a:lvl1pPr lvl="0">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1pPr>
            <a:lvl2pPr lvl="1">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2pPr>
            <a:lvl3pPr lvl="2">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3pPr>
            <a:lvl4pPr lvl="3">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4pPr>
            <a:lvl5pPr lvl="4">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5pPr>
            <a:lvl6pPr lvl="5">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6pPr>
            <a:lvl7pPr lvl="6">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7pPr>
            <a:lvl8pPr lvl="7">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8pPr>
            <a:lvl9pPr lvl="8">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411775" y="1287956"/>
            <a:ext cx="7273800" cy="3271200"/>
          </a:xfrm>
          <a:prstGeom prst="rect">
            <a:avLst/>
          </a:prstGeom>
          <a:noFill/>
          <a:ln>
            <a:noFill/>
          </a:ln>
        </p:spPr>
        <p:txBody>
          <a:bodyPr spcFirstLastPara="1" wrap="square" lIns="0" tIns="0" rIns="0" bIns="0" anchor="t" anchorCtr="0"/>
          <a:lstStyle>
            <a:lvl1pPr marL="457200" lvl="0"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1pPr>
            <a:lvl2pPr marL="914400" lvl="1"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2pPr>
            <a:lvl3pPr marL="1371600" lvl="2"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3pPr>
            <a:lvl4pPr marL="1828800" lvl="3"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4pPr>
            <a:lvl5pPr marL="2286000" lvl="4"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5pPr>
            <a:lvl6pPr marL="2743200" lvl="5"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6pPr>
            <a:lvl7pPr marL="3200400" lvl="6"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7pPr>
            <a:lvl8pPr marL="3657600" lvl="7"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8pPr>
            <a:lvl9pPr marL="4114800" lvl="8"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9pPr>
          </a:lstStyle>
          <a:p>
            <a:endParaRPr/>
          </a:p>
        </p:txBody>
      </p:sp>
      <p:sp>
        <p:nvSpPr>
          <p:cNvPr id="8" name="Google Shape;8;p1"/>
          <p:cNvSpPr txBox="1">
            <a:spLocks noGrp="1"/>
          </p:cNvSpPr>
          <p:nvPr>
            <p:ph type="sldNum" idx="12"/>
          </p:nvPr>
        </p:nvSpPr>
        <p:spPr>
          <a:xfrm>
            <a:off x="8404384" y="254051"/>
            <a:ext cx="548700" cy="393600"/>
          </a:xfrm>
          <a:prstGeom prst="rect">
            <a:avLst/>
          </a:prstGeom>
          <a:noFill/>
          <a:ln>
            <a:noFill/>
          </a:ln>
        </p:spPr>
        <p:txBody>
          <a:bodyPr spcFirstLastPara="1" wrap="square" lIns="0" tIns="0" rIns="0" bIns="0" anchor="ctr" anchorCtr="0">
            <a:noAutofit/>
          </a:bodyPr>
          <a:lstStyle>
            <a:lvl1pPr lvl="0" algn="r">
              <a:buNone/>
              <a:defRPr>
                <a:solidFill>
                  <a:srgbClr val="6CC2DC"/>
                </a:solidFill>
                <a:latin typeface="Caveat"/>
                <a:ea typeface="Caveat"/>
                <a:cs typeface="Caveat"/>
                <a:sym typeface="Caveat"/>
              </a:defRPr>
            </a:lvl1pPr>
            <a:lvl2pPr lvl="1" algn="r">
              <a:buNone/>
              <a:defRPr>
                <a:solidFill>
                  <a:srgbClr val="6CC2DC"/>
                </a:solidFill>
                <a:latin typeface="Caveat"/>
                <a:ea typeface="Caveat"/>
                <a:cs typeface="Caveat"/>
                <a:sym typeface="Caveat"/>
              </a:defRPr>
            </a:lvl2pPr>
            <a:lvl3pPr lvl="2" algn="r">
              <a:buNone/>
              <a:defRPr>
                <a:solidFill>
                  <a:srgbClr val="6CC2DC"/>
                </a:solidFill>
                <a:latin typeface="Caveat"/>
                <a:ea typeface="Caveat"/>
                <a:cs typeface="Caveat"/>
                <a:sym typeface="Caveat"/>
              </a:defRPr>
            </a:lvl3pPr>
            <a:lvl4pPr lvl="3" algn="r">
              <a:buNone/>
              <a:defRPr>
                <a:solidFill>
                  <a:srgbClr val="6CC2DC"/>
                </a:solidFill>
                <a:latin typeface="Caveat"/>
                <a:ea typeface="Caveat"/>
                <a:cs typeface="Caveat"/>
                <a:sym typeface="Caveat"/>
              </a:defRPr>
            </a:lvl4pPr>
            <a:lvl5pPr lvl="4" algn="r">
              <a:buNone/>
              <a:defRPr>
                <a:solidFill>
                  <a:srgbClr val="6CC2DC"/>
                </a:solidFill>
                <a:latin typeface="Caveat"/>
                <a:ea typeface="Caveat"/>
                <a:cs typeface="Caveat"/>
                <a:sym typeface="Caveat"/>
              </a:defRPr>
            </a:lvl5pPr>
            <a:lvl6pPr lvl="5" algn="r">
              <a:buNone/>
              <a:defRPr>
                <a:solidFill>
                  <a:srgbClr val="6CC2DC"/>
                </a:solidFill>
                <a:latin typeface="Caveat"/>
                <a:ea typeface="Caveat"/>
                <a:cs typeface="Caveat"/>
                <a:sym typeface="Caveat"/>
              </a:defRPr>
            </a:lvl6pPr>
            <a:lvl7pPr lvl="6" algn="r">
              <a:buNone/>
              <a:defRPr>
                <a:solidFill>
                  <a:srgbClr val="6CC2DC"/>
                </a:solidFill>
                <a:latin typeface="Caveat"/>
                <a:ea typeface="Caveat"/>
                <a:cs typeface="Caveat"/>
                <a:sym typeface="Caveat"/>
              </a:defRPr>
            </a:lvl7pPr>
            <a:lvl8pPr lvl="7" algn="r">
              <a:buNone/>
              <a:defRPr>
                <a:solidFill>
                  <a:srgbClr val="6CC2DC"/>
                </a:solidFill>
                <a:latin typeface="Caveat"/>
                <a:ea typeface="Caveat"/>
                <a:cs typeface="Caveat"/>
                <a:sym typeface="Caveat"/>
              </a:defRPr>
            </a:lvl8pPr>
            <a:lvl9pPr lvl="8" algn="r">
              <a:buNone/>
              <a:defRPr>
                <a:solidFill>
                  <a:srgbClr val="6CC2DC"/>
                </a:solidFill>
                <a:latin typeface="Caveat"/>
                <a:ea typeface="Caveat"/>
                <a:cs typeface="Caveat"/>
                <a:sym typeface="Cave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bbc.co.uk/education/clips/z283qty" TargetMode="External"/><Relationship Id="rId2" Type="http://schemas.openxmlformats.org/officeDocument/2006/relationships/hyperlink" Target="http://www.bbc.co.uk/education/clips/zgcb4w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bbc.co.uk/education/clips/zwrn2p3"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Welcome </a:t>
            </a:r>
            <a:r>
              <a:rPr lang="en-GB" dirty="0" smtClean="0">
                <a:solidFill>
                  <a:srgbClr val="FF0000"/>
                </a:solidFill>
              </a:rPr>
              <a:t>to</a:t>
            </a:r>
            <a:r>
              <a:rPr lang="en-GB" dirty="0" smtClean="0"/>
              <a:t> miss </a:t>
            </a:r>
            <a:r>
              <a:rPr lang="en-GB" dirty="0" err="1" smtClean="0">
                <a:solidFill>
                  <a:srgbClr val="FF0000"/>
                </a:solidFill>
              </a:rPr>
              <a:t>mckinney’s</a:t>
            </a:r>
            <a:r>
              <a:rPr lang="en-GB" dirty="0" smtClean="0"/>
              <a:t> zoom </a:t>
            </a:r>
            <a:r>
              <a:rPr lang="en-GB" dirty="0" smtClean="0">
                <a:solidFill>
                  <a:srgbClr val="FF0000"/>
                </a:solidFill>
              </a:rPr>
              <a:t>classroom</a:t>
            </a:r>
            <a:endParaRPr lang="en-GB" dirty="0">
              <a:solidFill>
                <a:srgbClr val="FF0000"/>
              </a:solidFill>
            </a:endParaRPr>
          </a:p>
        </p:txBody>
      </p:sp>
      <p:sp>
        <p:nvSpPr>
          <p:cNvPr id="3" name="Text Placeholder 2"/>
          <p:cNvSpPr>
            <a:spLocks noGrp="1"/>
          </p:cNvSpPr>
          <p:nvPr>
            <p:ph type="body" idx="1"/>
          </p:nvPr>
        </p:nvSpPr>
        <p:spPr/>
        <p:txBody>
          <a:bodyPr/>
          <a:lstStyle/>
          <a:p>
            <a:pPr marL="88900" indent="0" algn="ctr">
              <a:buNone/>
            </a:pPr>
            <a:r>
              <a:rPr lang="en-GB" sz="2800" dirty="0" smtClean="0"/>
              <a:t>We will </a:t>
            </a:r>
            <a:r>
              <a:rPr lang="en-GB" sz="2800" dirty="0"/>
              <a:t>w</a:t>
            </a:r>
            <a:r>
              <a:rPr lang="en-GB" sz="2800" dirty="0" smtClean="0"/>
              <a:t>ait for the majority to arrive before taking the register.</a:t>
            </a:r>
          </a:p>
          <a:p>
            <a:pPr marL="88900" indent="0" algn="ctr">
              <a:buNone/>
            </a:pPr>
            <a:endParaRPr lang="en-GB" sz="2800" dirty="0"/>
          </a:p>
          <a:p>
            <a:pPr marL="88900" indent="0" algn="ctr">
              <a:buNone/>
            </a:pPr>
            <a:r>
              <a:rPr lang="en-GB" sz="2800" dirty="0" smtClean="0"/>
              <a:t>Please ensure your mic is turned off, unless you are replying to a question.</a:t>
            </a:r>
          </a:p>
          <a:p>
            <a:pPr marL="88900" indent="0" algn="ctr">
              <a:buNone/>
            </a:pPr>
            <a:endParaRPr lang="en-GB" sz="2800" dirty="0" smtClean="0"/>
          </a:p>
          <a:p>
            <a:pPr marL="88900" indent="0" algn="ctr">
              <a:buNone/>
            </a:pPr>
            <a:r>
              <a:rPr lang="en-GB" sz="2800" b="1" dirty="0" smtClean="0">
                <a:solidFill>
                  <a:srgbClr val="FF0000"/>
                </a:solidFill>
              </a:rPr>
              <a:t>Thank you </a:t>
            </a:r>
            <a:r>
              <a:rPr lang="en-GB" sz="2800" b="1" dirty="0" smtClean="0">
                <a:solidFill>
                  <a:srgbClr val="FF0000"/>
                </a:solidFill>
                <a:sym typeface="Wingdings" panose="05000000000000000000" pitchFamily="2" charset="2"/>
              </a:rPr>
              <a:t></a:t>
            </a:r>
          </a:p>
          <a:p>
            <a:pPr marL="88900" indent="0" algn="ctr">
              <a:buNone/>
            </a:pPr>
            <a:endParaRPr lang="en-GB" dirty="0">
              <a:sym typeface="Wingdings" panose="05000000000000000000" pitchFamily="2" charset="2"/>
            </a:endParaRPr>
          </a:p>
          <a:p>
            <a:pPr marL="88900" indent="0" algn="ctr">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00037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541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pPr marL="88900" indent="0">
              <a:buNone/>
            </a:pPr>
            <a:r>
              <a:rPr lang="en-GB" dirty="0"/>
              <a:t>Amphibians are cold-blooded, smooth skinned vertebrates which during part or all of their lives can move and breathe both on land and under water (the latter is usually early in their life cycle); </a:t>
            </a:r>
            <a:endParaRPr lang="en-GB" dirty="0" smtClean="0"/>
          </a:p>
          <a:p>
            <a:pPr marL="88900" indent="0">
              <a:buNone/>
            </a:pPr>
            <a:endParaRPr lang="en-GB" dirty="0" smtClean="0"/>
          </a:p>
          <a:p>
            <a:pPr marL="88900" indent="0">
              <a:buNone/>
            </a:pPr>
            <a:r>
              <a:rPr lang="en-GB" dirty="0" smtClean="0"/>
              <a:t>Insects are </a:t>
            </a:r>
            <a:r>
              <a:rPr lang="en-GB" dirty="0"/>
              <a:t>arthropods that have a body divided into three main parts: head, thorax and abdomen, an exoskeleton, 6 legs, 2 antennae and 2 pairs of wings. </a:t>
            </a:r>
            <a:endParaRPr lang="en-GB" dirty="0" smtClean="0"/>
          </a:p>
          <a:p>
            <a:pPr marL="88900" indent="0">
              <a:buNone/>
            </a:pPr>
            <a:endParaRPr lang="en-GB" dirty="0"/>
          </a:p>
          <a:p>
            <a:pPr marL="88900" indent="0">
              <a:buNone/>
            </a:pPr>
            <a:r>
              <a:rPr lang="en-GB" dirty="0" smtClean="0"/>
              <a:t>Both </a:t>
            </a:r>
            <a:r>
              <a:rPr lang="en-GB" dirty="0"/>
              <a:t>undergo metamorphosis during their life cycles. </a:t>
            </a:r>
          </a:p>
        </p:txBody>
      </p:sp>
    </p:spTree>
    <p:extLst>
      <p:ext uri="{BB962C8B-B14F-4D97-AF65-F5344CB8AC3E}">
        <p14:creationId xmlns:p14="http://schemas.microsoft.com/office/powerpoint/2010/main" val="1582849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1403648" y="627534"/>
            <a:ext cx="7273800" cy="3271200"/>
          </a:xfrm>
        </p:spPr>
        <p:txBody>
          <a:bodyPr/>
          <a:lstStyle/>
          <a:p>
            <a:pPr marL="88900" indent="0">
              <a:buNone/>
            </a:pPr>
            <a:r>
              <a:rPr lang="en-GB" dirty="0" smtClean="0"/>
              <a:t>Complete </a:t>
            </a:r>
            <a:r>
              <a:rPr lang="en-GB" dirty="0"/>
              <a:t>metamorphosis is a stage in the growth of some animals in which the new form looks completely different from the old, e.g. in life cycles of butterflies and frogs, while some insects, e.g. grasshoppers and dragonflies, go through incomplete metamorphosis with repeated stages of growth &amp; moulting called instars. </a:t>
            </a:r>
            <a:endParaRPr lang="en-GB" dirty="0" smtClean="0"/>
          </a:p>
          <a:p>
            <a:pPr marL="88900" indent="0">
              <a:buNone/>
            </a:pPr>
            <a:endParaRPr lang="en-GB" dirty="0"/>
          </a:p>
          <a:p>
            <a:pPr marL="88900" indent="0">
              <a:buNone/>
            </a:pPr>
            <a:r>
              <a:rPr lang="en-GB" dirty="0" smtClean="0"/>
              <a:t>The </a:t>
            </a:r>
            <a:r>
              <a:rPr lang="en-GB" dirty="0"/>
              <a:t>so-called nymphs resemble the adults but lack some features such as wings and sex </a:t>
            </a:r>
            <a:r>
              <a:rPr lang="en-GB" dirty="0" smtClean="0"/>
              <a:t>organs. </a:t>
            </a:r>
          </a:p>
          <a:p>
            <a:pPr marL="88900" indent="0">
              <a:buNone/>
            </a:pPr>
            <a:endParaRPr lang="en-GB" dirty="0"/>
          </a:p>
          <a:p>
            <a:pPr marL="88900" indent="0">
              <a:buNone/>
            </a:pPr>
            <a:r>
              <a:rPr lang="en-GB" dirty="0" smtClean="0"/>
              <a:t>What do these look like – break out rooms…</a:t>
            </a:r>
          </a:p>
          <a:p>
            <a:pPr marL="88900" indent="0">
              <a:buNone/>
            </a:pPr>
            <a:endParaRPr lang="en-GB" dirty="0" smtClean="0"/>
          </a:p>
          <a:p>
            <a:pPr marL="88900" indent="0">
              <a:buNone/>
            </a:pPr>
            <a:r>
              <a:rPr lang="en-GB" dirty="0" smtClean="0"/>
              <a:t>Let’s watch </a:t>
            </a:r>
            <a:r>
              <a:rPr lang="en-GB" dirty="0"/>
              <a:t>the </a:t>
            </a:r>
            <a:r>
              <a:rPr lang="en-GB" u="sng" dirty="0">
                <a:hlinkClick r:id="rId2"/>
              </a:rPr>
              <a:t>ant</a:t>
            </a:r>
            <a:r>
              <a:rPr lang="en-GB" dirty="0"/>
              <a:t> and </a:t>
            </a:r>
            <a:r>
              <a:rPr lang="en-GB" u="sng" dirty="0">
                <a:hlinkClick r:id="rId3"/>
              </a:rPr>
              <a:t>frog</a:t>
            </a:r>
            <a:r>
              <a:rPr lang="en-GB" dirty="0"/>
              <a:t> </a:t>
            </a:r>
            <a:r>
              <a:rPr lang="en-GB" dirty="0" smtClean="0"/>
              <a:t>videos…</a:t>
            </a:r>
            <a:endParaRPr lang="en-GB" dirty="0"/>
          </a:p>
          <a:p>
            <a:endParaRPr lang="en-GB" dirty="0"/>
          </a:p>
          <a:p>
            <a:endParaRPr lang="en-GB" dirty="0"/>
          </a:p>
        </p:txBody>
      </p:sp>
    </p:spTree>
    <p:extLst>
      <p:ext uri="{BB962C8B-B14F-4D97-AF65-F5344CB8AC3E}">
        <p14:creationId xmlns:p14="http://schemas.microsoft.com/office/powerpoint/2010/main" val="27876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1411775" y="555526"/>
            <a:ext cx="7273800" cy="4003630"/>
          </a:xfrm>
        </p:spPr>
        <p:txBody>
          <a:bodyPr/>
          <a:lstStyle/>
          <a:p>
            <a:pPr marL="88900" indent="0">
              <a:buNone/>
            </a:pPr>
            <a:r>
              <a:rPr lang="en-GB" sz="2800" dirty="0"/>
              <a:t>Look at zoological illustrations and note how parts of the life cycle are included (just like in botanical illustrations). </a:t>
            </a:r>
            <a:endParaRPr lang="en-GB" sz="2800" dirty="0" smtClean="0"/>
          </a:p>
          <a:p>
            <a:pPr marL="88900" indent="0">
              <a:buNone/>
            </a:pPr>
            <a:endParaRPr lang="en-GB" sz="2800" dirty="0" smtClean="0"/>
          </a:p>
          <a:p>
            <a:pPr marL="88900" indent="0">
              <a:buNone/>
            </a:pPr>
            <a:r>
              <a:rPr lang="en-GB" sz="2800" dirty="0" smtClean="0"/>
              <a:t>Why </a:t>
            </a:r>
            <a:r>
              <a:rPr lang="en-GB" sz="2800" dirty="0"/>
              <a:t>might it be trickier to make zoological illustrations? </a:t>
            </a:r>
            <a:r>
              <a:rPr lang="en-GB" sz="2800" dirty="0" smtClean="0"/>
              <a:t>                   				</a:t>
            </a:r>
            <a:r>
              <a:rPr lang="en-GB" sz="2800" dirty="0" smtClean="0">
                <a:solidFill>
                  <a:srgbClr val="FF0000"/>
                </a:solidFill>
              </a:rPr>
              <a:t>Animals </a:t>
            </a:r>
            <a:r>
              <a:rPr lang="en-GB" sz="2800" dirty="0">
                <a:solidFill>
                  <a:srgbClr val="FF0000"/>
                </a:solidFill>
              </a:rPr>
              <a:t>tend to move more! </a:t>
            </a:r>
            <a:endParaRPr lang="en-GB" sz="2800" dirty="0" smtClean="0">
              <a:solidFill>
                <a:srgbClr val="FF0000"/>
              </a:solidFill>
            </a:endParaRPr>
          </a:p>
        </p:txBody>
      </p:sp>
    </p:spTree>
    <p:extLst>
      <p:ext uri="{BB962C8B-B14F-4D97-AF65-F5344CB8AC3E}">
        <p14:creationId xmlns:p14="http://schemas.microsoft.com/office/powerpoint/2010/main" val="1347965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1475656" y="771550"/>
            <a:ext cx="7273800" cy="3271200"/>
          </a:xfrm>
        </p:spPr>
        <p:txBody>
          <a:bodyPr/>
          <a:lstStyle/>
          <a:p>
            <a:pPr marL="88900" indent="0">
              <a:buNone/>
            </a:pPr>
            <a:r>
              <a:rPr lang="en-GB" sz="2400" dirty="0" smtClean="0"/>
              <a:t>Research </a:t>
            </a:r>
            <a:r>
              <a:rPr lang="en-GB" sz="2400" dirty="0"/>
              <a:t>the details </a:t>
            </a:r>
            <a:r>
              <a:rPr lang="en-GB" sz="2400" dirty="0" smtClean="0"/>
              <a:t>as </a:t>
            </a:r>
            <a:r>
              <a:rPr lang="en-GB" sz="2400" dirty="0"/>
              <a:t>well as use the videos to help capture moments to draw. </a:t>
            </a:r>
            <a:endParaRPr lang="en-GB" sz="2400" dirty="0" smtClean="0"/>
          </a:p>
          <a:p>
            <a:pPr marL="88900" indent="0">
              <a:buNone/>
            </a:pPr>
            <a:endParaRPr lang="en-GB" sz="2400" dirty="0"/>
          </a:p>
          <a:p>
            <a:pPr marL="88900" indent="0">
              <a:buNone/>
            </a:pPr>
            <a:r>
              <a:rPr lang="en-GB" sz="2400" dirty="0" smtClean="0"/>
              <a:t>Draw and </a:t>
            </a:r>
            <a:r>
              <a:rPr lang="en-GB" sz="2400" dirty="0"/>
              <a:t>annotate the life cycle of an amphibian, e.g. frog, toad, newt, salamander. </a:t>
            </a:r>
            <a:r>
              <a:rPr lang="en-GB" sz="2400" dirty="0" smtClean="0"/>
              <a:t>Your diagram </a:t>
            </a:r>
            <a:r>
              <a:rPr lang="en-GB" sz="2400" dirty="0"/>
              <a:t>should show clearly in which stages they live on land and in which they live in water by making these illustrations of the ecological type</a:t>
            </a:r>
            <a:r>
              <a:rPr lang="en-GB" sz="2400" dirty="0" smtClean="0"/>
              <a:t>.</a:t>
            </a:r>
          </a:p>
          <a:p>
            <a:pPr marL="88900" indent="0">
              <a:buNone/>
            </a:pPr>
            <a:endParaRPr lang="en-US" sz="2400" dirty="0"/>
          </a:p>
          <a:p>
            <a:pPr marL="88900" indent="0">
              <a:buNone/>
            </a:pPr>
            <a:r>
              <a:rPr lang="en-US" sz="2400" dirty="0"/>
              <a:t>You are going to </a:t>
            </a:r>
            <a:r>
              <a:rPr lang="en-US" sz="2400" dirty="0" smtClean="0"/>
              <a:t>copy the style </a:t>
            </a:r>
            <a:r>
              <a:rPr lang="en-US" sz="2400" dirty="0"/>
              <a:t>of zoological illustrations by using online footage and research to help </a:t>
            </a:r>
            <a:r>
              <a:rPr lang="en-US" sz="2400" dirty="0" smtClean="0"/>
              <a:t>you draw </a:t>
            </a:r>
            <a:r>
              <a:rPr lang="en-US" sz="2400" dirty="0"/>
              <a:t>in detail, to try and capture the various stages. </a:t>
            </a:r>
          </a:p>
          <a:p>
            <a:pPr marL="88900" indent="0">
              <a:buNone/>
            </a:pPr>
            <a:endParaRPr lang="en-GB" sz="2400" dirty="0"/>
          </a:p>
        </p:txBody>
      </p:sp>
    </p:spTree>
    <p:extLst>
      <p:ext uri="{BB962C8B-B14F-4D97-AF65-F5344CB8AC3E}">
        <p14:creationId xmlns:p14="http://schemas.microsoft.com/office/powerpoint/2010/main" val="1977520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3478"/>
            <a:ext cx="8784976" cy="494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544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7494"/>
            <a:ext cx="8046862" cy="452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42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7494"/>
            <a:ext cx="8192608" cy="460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890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5486"/>
            <a:ext cx="8424936" cy="4739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248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5486"/>
            <a:ext cx="8352928" cy="469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246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pPr marL="88900" indent="0">
              <a:buNone/>
            </a:pPr>
            <a:r>
              <a:rPr lang="en-US" b="1" dirty="0" smtClean="0">
                <a:solidFill>
                  <a:srgbClr val="FF0000"/>
                </a:solidFill>
              </a:rPr>
              <a:t>THUMBS UP – have we achieved our objectives? </a:t>
            </a:r>
          </a:p>
          <a:p>
            <a:pPr marL="88900" indent="0">
              <a:buNone/>
            </a:pPr>
            <a:endParaRPr lang="en-US" b="1" dirty="0" smtClean="0">
              <a:solidFill>
                <a:srgbClr val="FF0000"/>
              </a:solidFill>
            </a:endParaRPr>
          </a:p>
          <a:p>
            <a:r>
              <a:rPr lang="en-US" dirty="0"/>
              <a:t>To learn about the lifecycle and reproduction of amphibians and insects</a:t>
            </a:r>
          </a:p>
          <a:p>
            <a:pPr marL="88900" indent="0">
              <a:buNone/>
            </a:pPr>
            <a:endParaRPr lang="en-US" dirty="0"/>
          </a:p>
          <a:p>
            <a:r>
              <a:rPr lang="en-US" dirty="0"/>
              <a:t>To sketch a detailed &amp; annotated zoological illustration of the lifecycle and reproduction of an amphibian and insects</a:t>
            </a:r>
          </a:p>
          <a:p>
            <a:pPr marL="88900" indent="0">
              <a:buNone/>
            </a:pPr>
            <a:endParaRPr lang="en-US" dirty="0" smtClean="0">
              <a:solidFill>
                <a:srgbClr val="FF0000"/>
              </a:solidFill>
            </a:endParaRPr>
          </a:p>
          <a:p>
            <a:pPr marL="88900" indent="0">
              <a:buNone/>
            </a:pPr>
            <a:endParaRPr lang="en-US" dirty="0"/>
          </a:p>
          <a:p>
            <a:pPr marL="88900" indent="0">
              <a:buNone/>
            </a:pPr>
            <a:r>
              <a:rPr lang="en-US" dirty="0" smtClean="0"/>
              <a:t> </a:t>
            </a:r>
            <a:endParaRPr lang="en-US" dirty="0"/>
          </a:p>
          <a:p>
            <a:endParaRPr lang="en-US" dirty="0"/>
          </a:p>
          <a:p>
            <a:endParaRPr lang="en-GB" dirty="0"/>
          </a:p>
        </p:txBody>
      </p:sp>
    </p:spTree>
    <p:extLst>
      <p:ext uri="{BB962C8B-B14F-4D97-AF65-F5344CB8AC3E}">
        <p14:creationId xmlns:p14="http://schemas.microsoft.com/office/powerpoint/2010/main" val="4205182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775" y="129768"/>
            <a:ext cx="7273800" cy="1361862"/>
          </a:xfrm>
        </p:spPr>
        <p:txBody>
          <a:bodyPr/>
          <a:lstStyle/>
          <a:p>
            <a:pPr algn="ctr"/>
            <a:r>
              <a:rPr lang="en-GB" sz="4400" dirty="0" smtClean="0"/>
              <a:t>28.1.21</a:t>
            </a:r>
            <a:br>
              <a:rPr lang="en-GB" sz="4400" dirty="0" smtClean="0"/>
            </a:br>
            <a:r>
              <a:rPr lang="en-GB" sz="4400" dirty="0" smtClean="0"/>
              <a:t>Good morning class 4 </a:t>
            </a:r>
            <a:endParaRPr lang="en-GB" sz="4400" dirty="0"/>
          </a:p>
        </p:txBody>
      </p:sp>
      <p:sp>
        <p:nvSpPr>
          <p:cNvPr id="6" name="AutoShape 6" descr="Welcome Back GIFs | Tenor"/>
          <p:cNvSpPr>
            <a:spLocks noGrp="1" noChangeAspect="1" noChangeArrowheads="1"/>
          </p:cNvSpPr>
          <p:nvPr>
            <p:ph type="body" idx="1"/>
          </p:nvPr>
        </p:nvSpPr>
        <p:spPr bwMode="auto">
          <a:xfrm>
            <a:off x="683568" y="1347614"/>
            <a:ext cx="8002007" cy="36724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88900" indent="0" algn="ctr">
              <a:buNone/>
            </a:pPr>
            <a:endParaRPr lang="en-GB" sz="3200" b="1" dirty="0" smtClean="0">
              <a:solidFill>
                <a:srgbClr val="FF0000"/>
              </a:solidFill>
            </a:endParaRPr>
          </a:p>
          <a:p>
            <a:pPr marL="88900" indent="0" algn="ctr">
              <a:buNone/>
            </a:pPr>
            <a:endParaRPr lang="en-GB" sz="4000" b="1" dirty="0" smtClean="0">
              <a:solidFill>
                <a:srgbClr val="FF0000"/>
              </a:solidFill>
            </a:endParaRPr>
          </a:p>
          <a:p>
            <a:pPr marL="88900" indent="0" algn="ctr">
              <a:buNone/>
            </a:pPr>
            <a:r>
              <a:rPr lang="en-GB" sz="4000" b="1" dirty="0" smtClean="0">
                <a:solidFill>
                  <a:srgbClr val="FF0000"/>
                </a:solidFill>
              </a:rPr>
              <a:t>Your 8.45am task is…re</a:t>
            </a:r>
            <a:r>
              <a:rPr lang="en-US" sz="4000" b="1" dirty="0" smtClean="0">
                <a:solidFill>
                  <a:srgbClr val="FF0000"/>
                </a:solidFill>
              </a:rPr>
              <a:t>ad </a:t>
            </a:r>
            <a:r>
              <a:rPr lang="en-US" sz="4000" b="1" dirty="0">
                <a:solidFill>
                  <a:srgbClr val="FF0000"/>
                </a:solidFill>
              </a:rPr>
              <a:t>from where you are up to in your reading </a:t>
            </a:r>
            <a:r>
              <a:rPr lang="en-US" sz="4000" b="1" dirty="0" smtClean="0">
                <a:solidFill>
                  <a:srgbClr val="FF0000"/>
                </a:solidFill>
              </a:rPr>
              <a:t>book…</a:t>
            </a:r>
            <a:endParaRPr lang="en-GB" sz="4000" b="1" dirty="0">
              <a:solidFill>
                <a:srgbClr val="FF0000"/>
              </a:solidFill>
            </a:endParaRPr>
          </a:p>
          <a:p>
            <a:pPr marL="88900" indent="0" algn="ctr">
              <a:buNone/>
            </a:pPr>
            <a:r>
              <a:rPr lang="en-GB" sz="4000" b="1" dirty="0" smtClean="0">
                <a:solidFill>
                  <a:srgbClr val="FF0000"/>
                </a:solidFill>
                <a:sym typeface="Wingdings" panose="05000000000000000000" pitchFamily="2" charset="2"/>
              </a:rPr>
              <a:t></a:t>
            </a:r>
            <a:endParaRPr lang="en-GB" sz="4000" b="1" dirty="0" smtClean="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483518"/>
            <a:ext cx="2016702" cy="1852953"/>
          </a:xfrm>
          <a:prstGeom prst="rect">
            <a:avLst/>
          </a:prstGeom>
        </p:spPr>
      </p:pic>
    </p:spTree>
    <p:extLst>
      <p:ext uri="{BB962C8B-B14F-4D97-AF65-F5344CB8AC3E}">
        <p14:creationId xmlns:p14="http://schemas.microsoft.com/office/powerpoint/2010/main" val="867172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1403648" y="411510"/>
            <a:ext cx="7273800" cy="3271200"/>
          </a:xfrm>
        </p:spPr>
        <p:txBody>
          <a:bodyPr/>
          <a:lstStyle/>
          <a:p>
            <a:pPr marL="88900" indent="0">
              <a:buNone/>
            </a:pPr>
            <a:endParaRPr lang="en-GB" dirty="0"/>
          </a:p>
          <a:p>
            <a:pPr marL="88900" indent="0" algn="ctr">
              <a:buNone/>
            </a:pPr>
            <a:r>
              <a:rPr lang="en-GB" dirty="0" smtClean="0">
                <a:solidFill>
                  <a:srgbClr val="FF0000"/>
                </a:solidFill>
                <a:latin typeface="Berlin Sans FB Demi" panose="020E0802020502020306" pitchFamily="34" charset="0"/>
              </a:rPr>
              <a:t>Do you know where to find your maths lesson @ 11am?</a:t>
            </a:r>
          </a:p>
          <a:p>
            <a:pPr marL="88900" indent="0" algn="ctr">
              <a:buNone/>
            </a:pPr>
            <a:endParaRPr lang="en-GB" dirty="0" smtClean="0">
              <a:solidFill>
                <a:srgbClr val="006600"/>
              </a:solidFill>
              <a:latin typeface="Berlin Sans FB Demi" panose="020E0802020502020306" pitchFamily="34" charset="0"/>
            </a:endParaRPr>
          </a:p>
          <a:p>
            <a:pPr marL="88900" indent="0" algn="ctr">
              <a:buNone/>
            </a:pPr>
            <a:r>
              <a:rPr lang="en-GB" dirty="0" smtClean="0">
                <a:solidFill>
                  <a:srgbClr val="92D050"/>
                </a:solidFill>
                <a:latin typeface="Berlin Sans FB Demi" panose="020E0802020502020306" pitchFamily="34" charset="0"/>
              </a:rPr>
              <a:t>Please send your science to me on Class DOJO – there will be lots of points up for grabs today!</a:t>
            </a:r>
          </a:p>
          <a:p>
            <a:pPr marL="88900" indent="0" algn="ctr">
              <a:buNone/>
            </a:pPr>
            <a:endParaRPr lang="en-GB" dirty="0" smtClean="0">
              <a:solidFill>
                <a:srgbClr val="92D050"/>
              </a:solidFill>
              <a:latin typeface="Berlin Sans FB Demi" panose="020E0802020502020306" pitchFamily="34" charset="0"/>
            </a:endParaRPr>
          </a:p>
          <a:p>
            <a:pPr marL="88900" indent="0" algn="ctr">
              <a:buNone/>
            </a:pPr>
            <a:r>
              <a:rPr lang="en-GB" dirty="0">
                <a:solidFill>
                  <a:srgbClr val="002060"/>
                </a:solidFill>
                <a:latin typeface="Berlin Sans FB Demi" panose="020E0802020502020306" pitchFamily="34" charset="0"/>
              </a:rPr>
              <a:t>Last messages  - break time for everyone next </a:t>
            </a:r>
            <a:r>
              <a:rPr lang="en-GB" dirty="0">
                <a:solidFill>
                  <a:srgbClr val="002060"/>
                </a:solidFill>
                <a:latin typeface="Berlin Sans FB Demi" panose="020E0802020502020306" pitchFamily="34" charset="0"/>
                <a:sym typeface="Wingdings" panose="05000000000000000000" pitchFamily="2" charset="2"/>
              </a:rPr>
              <a:t></a:t>
            </a:r>
            <a:endParaRPr lang="en-GB" dirty="0">
              <a:solidFill>
                <a:srgbClr val="002060"/>
              </a:solidFill>
              <a:latin typeface="Berlin Sans FB Demi" panose="020E0802020502020306" pitchFamily="34" charset="0"/>
            </a:endParaRPr>
          </a:p>
          <a:p>
            <a:pPr marL="88900" indent="0">
              <a:buNone/>
            </a:pPr>
            <a:endParaRPr lang="en-GB" dirty="0"/>
          </a:p>
          <a:p>
            <a:pPr marL="88900" indent="0">
              <a:buNone/>
            </a:pPr>
            <a:endParaRPr lang="en-GB" dirty="0" smtClean="0"/>
          </a:p>
          <a:p>
            <a:pPr marL="88900" indent="0">
              <a:buNone/>
            </a:pPr>
            <a:endParaRPr lang="en-GB" dirty="0" smtClean="0"/>
          </a:p>
          <a:p>
            <a:pPr marL="8890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931790"/>
            <a:ext cx="4464496" cy="1860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998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Zoom behaviour charter</a:t>
            </a:r>
            <a:endParaRPr lang="en-GB" dirty="0"/>
          </a:p>
        </p:txBody>
      </p:sp>
      <p:sp>
        <p:nvSpPr>
          <p:cNvPr id="3" name="Text Placeholder 2"/>
          <p:cNvSpPr>
            <a:spLocks noGrp="1"/>
          </p:cNvSpPr>
          <p:nvPr>
            <p:ph type="body" idx="1"/>
          </p:nvPr>
        </p:nvSpPr>
        <p:spPr/>
        <p:txBody>
          <a:bodyPr/>
          <a:lstStyle/>
          <a:p>
            <a:r>
              <a:rPr lang="en-GB" sz="2800" dirty="0" smtClean="0"/>
              <a:t>Mic on mute unless Miss McKinney unmutes</a:t>
            </a:r>
          </a:p>
          <a:p>
            <a:r>
              <a:rPr lang="en-GB" sz="2800" dirty="0" smtClean="0"/>
              <a:t>Use hand up icon to ask questions</a:t>
            </a:r>
          </a:p>
          <a:p>
            <a:r>
              <a:rPr lang="en-GB" sz="2800" dirty="0" smtClean="0"/>
              <a:t>Listen to your teacher</a:t>
            </a:r>
          </a:p>
          <a:p>
            <a:r>
              <a:rPr lang="en-GB" sz="2800" dirty="0" smtClean="0"/>
              <a:t>Listen to your friends</a:t>
            </a:r>
          </a:p>
          <a:p>
            <a:r>
              <a:rPr lang="en-GB" sz="2800" dirty="0" smtClean="0"/>
              <a:t>Remember your best learning behaviour and our class charter</a:t>
            </a:r>
          </a:p>
          <a:p>
            <a:r>
              <a:rPr lang="en-GB" sz="2800" dirty="0" smtClean="0"/>
              <a:t>Do you best </a:t>
            </a:r>
            <a:r>
              <a:rPr lang="en-GB" sz="2800" dirty="0" smtClean="0">
                <a:sym typeface="Wingdings" panose="05000000000000000000" pitchFamily="2" charset="2"/>
              </a:rPr>
              <a:t></a:t>
            </a:r>
            <a:endParaRPr lang="en-GB" sz="2800" dirty="0" smtClean="0"/>
          </a:p>
        </p:txBody>
      </p:sp>
    </p:spTree>
    <p:extLst>
      <p:ext uri="{BB962C8B-B14F-4D97-AF65-F5344CB8AC3E}">
        <p14:creationId xmlns:p14="http://schemas.microsoft.com/office/powerpoint/2010/main" val="2574562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11510"/>
            <a:ext cx="7273800" cy="857400"/>
          </a:xfrm>
        </p:spPr>
        <p:txBody>
          <a:bodyPr/>
          <a:lstStyle/>
          <a:p>
            <a:pPr algn="ctr"/>
            <a:r>
              <a:rPr lang="en-GB" dirty="0" smtClean="0"/>
              <a:t/>
            </a:r>
            <a:br>
              <a:rPr lang="en-GB" dirty="0" smtClean="0"/>
            </a:br>
            <a:r>
              <a:rPr lang="en-GB" dirty="0"/>
              <a:t/>
            </a:r>
            <a:br>
              <a:rPr lang="en-GB" dirty="0"/>
            </a:br>
            <a:r>
              <a:rPr lang="en-GB" dirty="0" smtClean="0"/>
              <a:t>28.1.21</a:t>
            </a:r>
            <a:r>
              <a:rPr lang="en-GB" dirty="0" smtClean="0"/>
              <a:t/>
            </a:r>
            <a:br>
              <a:rPr lang="en-GB" dirty="0" smtClean="0"/>
            </a:br>
            <a:r>
              <a:rPr lang="en-GB" dirty="0"/>
              <a:t>Insect and Amphibian lifecycles</a:t>
            </a:r>
          </a:p>
        </p:txBody>
      </p:sp>
      <p:sp>
        <p:nvSpPr>
          <p:cNvPr id="3" name="Text Placeholder 2"/>
          <p:cNvSpPr>
            <a:spLocks noGrp="1"/>
          </p:cNvSpPr>
          <p:nvPr>
            <p:ph type="body" idx="1"/>
          </p:nvPr>
        </p:nvSpPr>
        <p:spPr/>
        <p:txBody>
          <a:bodyPr/>
          <a:lstStyle/>
          <a:p>
            <a:endParaRPr lang="en-GB" dirty="0" smtClean="0"/>
          </a:p>
          <a:p>
            <a:r>
              <a:rPr lang="en-US" dirty="0" smtClean="0"/>
              <a:t>To </a:t>
            </a:r>
            <a:r>
              <a:rPr lang="en-US" dirty="0"/>
              <a:t>learn about the lifecycle and reproduction of amphibians and </a:t>
            </a:r>
            <a:r>
              <a:rPr lang="en-US" dirty="0" smtClean="0"/>
              <a:t>insects</a:t>
            </a:r>
          </a:p>
          <a:p>
            <a:endParaRPr lang="en-US" dirty="0"/>
          </a:p>
          <a:p>
            <a:pPr marL="88900" indent="0">
              <a:buNone/>
            </a:pPr>
            <a:endParaRPr lang="en-US" dirty="0"/>
          </a:p>
          <a:p>
            <a:r>
              <a:rPr lang="en-US" dirty="0" smtClean="0"/>
              <a:t>To </a:t>
            </a:r>
            <a:r>
              <a:rPr lang="en-US" dirty="0"/>
              <a:t>sketch a detailed &amp; annotated zoological illustration of the lifecycle and reproduction of an amphibian and insects</a:t>
            </a:r>
          </a:p>
          <a:p>
            <a:endParaRPr lang="en-GB" dirty="0"/>
          </a:p>
        </p:txBody>
      </p:sp>
    </p:spTree>
    <p:extLst>
      <p:ext uri="{BB962C8B-B14F-4D97-AF65-F5344CB8AC3E}">
        <p14:creationId xmlns:p14="http://schemas.microsoft.com/office/powerpoint/2010/main" val="2310294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t>vocabulary</a:t>
            </a:r>
            <a:endParaRPr lang="en-GB" sz="4400" dirty="0"/>
          </a:p>
        </p:txBody>
      </p:sp>
      <p:sp>
        <p:nvSpPr>
          <p:cNvPr id="3" name="Text Placeholder 2"/>
          <p:cNvSpPr>
            <a:spLocks noGrp="1"/>
          </p:cNvSpPr>
          <p:nvPr>
            <p:ph type="body" idx="1"/>
          </p:nvPr>
        </p:nvSpPr>
        <p:spPr/>
        <p:txBody>
          <a:bodyPr/>
          <a:lstStyle/>
          <a:p>
            <a:r>
              <a:rPr lang="en-GB" sz="3600" dirty="0"/>
              <a:t>life </a:t>
            </a:r>
            <a:r>
              <a:rPr lang="en-GB" sz="3600" dirty="0" smtClean="0"/>
              <a:t>cycle</a:t>
            </a:r>
          </a:p>
          <a:p>
            <a:r>
              <a:rPr lang="en-GB" sz="3600" dirty="0" smtClean="0"/>
              <a:t>asexual </a:t>
            </a:r>
            <a:r>
              <a:rPr lang="en-GB" sz="3600" dirty="0"/>
              <a:t>&amp; sexual </a:t>
            </a:r>
            <a:r>
              <a:rPr lang="en-GB" sz="3600" dirty="0" smtClean="0"/>
              <a:t>reproduction</a:t>
            </a:r>
          </a:p>
          <a:p>
            <a:r>
              <a:rPr lang="en-GB" sz="3600" dirty="0"/>
              <a:t>m</a:t>
            </a:r>
            <a:r>
              <a:rPr lang="en-GB" sz="3600" dirty="0" smtClean="0"/>
              <a:t>etamorphosis</a:t>
            </a:r>
          </a:p>
          <a:p>
            <a:r>
              <a:rPr lang="en-GB" sz="3600" dirty="0"/>
              <a:t>a</a:t>
            </a:r>
            <a:r>
              <a:rPr lang="en-GB" sz="3600" dirty="0" smtClean="0"/>
              <a:t>mphibian</a:t>
            </a:r>
          </a:p>
          <a:p>
            <a:r>
              <a:rPr lang="en-GB" sz="3600" dirty="0" smtClean="0"/>
              <a:t>insect</a:t>
            </a:r>
          </a:p>
          <a:p>
            <a:endParaRPr lang="en-GB" dirty="0"/>
          </a:p>
          <a:p>
            <a:endParaRPr lang="en-GB" dirty="0"/>
          </a:p>
        </p:txBody>
      </p:sp>
    </p:spTree>
    <p:extLst>
      <p:ext uri="{BB962C8B-B14F-4D97-AF65-F5344CB8AC3E}">
        <p14:creationId xmlns:p14="http://schemas.microsoft.com/office/powerpoint/2010/main" val="649746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pPr marL="88900" indent="0">
              <a:buNone/>
            </a:pPr>
            <a:r>
              <a:rPr lang="en-GB" u="sng" dirty="0">
                <a:hlinkClick r:id="rId2"/>
              </a:rPr>
              <a:t>http://www.bbc.co.uk/education/clips/zwrn2p3</a:t>
            </a:r>
            <a:endParaRPr lang="en-GB" u="sng" dirty="0" smtClean="0">
              <a:hlinkClick r:id="rId2"/>
            </a:endParaRPr>
          </a:p>
        </p:txBody>
      </p:sp>
    </p:spTree>
    <p:extLst>
      <p:ext uri="{BB962C8B-B14F-4D97-AF65-F5344CB8AC3E}">
        <p14:creationId xmlns:p14="http://schemas.microsoft.com/office/powerpoint/2010/main" val="2857215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11510"/>
            <a:ext cx="7273800" cy="857400"/>
          </a:xfrm>
        </p:spPr>
        <p:txBody>
          <a:bodyPr/>
          <a:lstStyle/>
          <a:p>
            <a:pPr algn="ctr"/>
            <a:r>
              <a:rPr lang="en-GB" dirty="0" smtClean="0"/>
              <a:t/>
            </a:r>
            <a:br>
              <a:rPr lang="en-GB" dirty="0" smtClean="0"/>
            </a:br>
            <a:r>
              <a:rPr lang="en-GB" dirty="0"/>
              <a:t/>
            </a:r>
            <a:br>
              <a:rPr lang="en-GB" dirty="0"/>
            </a:br>
            <a:r>
              <a:rPr lang="en-GB" dirty="0" smtClean="0"/>
              <a:t/>
            </a:r>
            <a:br>
              <a:rPr lang="en-GB" dirty="0" smtClean="0"/>
            </a:br>
            <a:r>
              <a:rPr lang="en-GB" dirty="0"/>
              <a:t>Insect and Amphibian lifecycles</a:t>
            </a:r>
          </a:p>
        </p:txBody>
      </p:sp>
      <p:sp>
        <p:nvSpPr>
          <p:cNvPr id="3" name="Text Placeholder 2"/>
          <p:cNvSpPr>
            <a:spLocks noGrp="1"/>
          </p:cNvSpPr>
          <p:nvPr>
            <p:ph type="body" idx="1"/>
          </p:nvPr>
        </p:nvSpPr>
        <p:spPr/>
        <p:txBody>
          <a:bodyPr/>
          <a:lstStyle/>
          <a:p>
            <a:endParaRPr lang="en-GB" dirty="0" smtClean="0"/>
          </a:p>
          <a:p>
            <a:r>
              <a:rPr lang="en-US" dirty="0" smtClean="0"/>
              <a:t>List the different </a:t>
            </a:r>
            <a:r>
              <a:rPr lang="en-US" dirty="0"/>
              <a:t>organisms </a:t>
            </a:r>
            <a:r>
              <a:rPr lang="en-US" dirty="0" smtClean="0"/>
              <a:t>– what are the differences </a:t>
            </a:r>
            <a:r>
              <a:rPr lang="en-US" dirty="0"/>
              <a:t>between life cycles and how they are not all the </a:t>
            </a:r>
            <a:r>
              <a:rPr lang="en-US" dirty="0" smtClean="0"/>
              <a:t>same?</a:t>
            </a:r>
          </a:p>
          <a:p>
            <a:endParaRPr lang="en-US" dirty="0"/>
          </a:p>
          <a:p>
            <a:r>
              <a:rPr lang="en-US" dirty="0" smtClean="0"/>
              <a:t>Which other </a:t>
            </a:r>
            <a:r>
              <a:rPr lang="en-US" dirty="0"/>
              <a:t>organisms </a:t>
            </a:r>
            <a:r>
              <a:rPr lang="en-US" dirty="0" smtClean="0"/>
              <a:t>have </a:t>
            </a:r>
            <a:r>
              <a:rPr lang="en-US" dirty="0"/>
              <a:t>the same lifecycle as the one just </a:t>
            </a:r>
            <a:r>
              <a:rPr lang="en-US" dirty="0" smtClean="0"/>
              <a:t>shown?</a:t>
            </a:r>
          </a:p>
          <a:p>
            <a:endParaRPr lang="en-US" dirty="0"/>
          </a:p>
          <a:p>
            <a:r>
              <a:rPr lang="en-US" dirty="0" smtClean="0"/>
              <a:t>Do they </a:t>
            </a:r>
            <a:r>
              <a:rPr lang="en-US" dirty="0"/>
              <a:t>reproduce sexually or asexually? </a:t>
            </a:r>
          </a:p>
          <a:p>
            <a:endParaRPr lang="en-GB" dirty="0"/>
          </a:p>
        </p:txBody>
      </p:sp>
    </p:spTree>
    <p:extLst>
      <p:ext uri="{BB962C8B-B14F-4D97-AF65-F5344CB8AC3E}">
        <p14:creationId xmlns:p14="http://schemas.microsoft.com/office/powerpoint/2010/main" val="423497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dirty="0"/>
          </a:p>
        </p:txBody>
      </p:sp>
      <p:sp>
        <p:nvSpPr>
          <p:cNvPr id="3" name="Text Placeholder 2"/>
          <p:cNvSpPr>
            <a:spLocks noGrp="1"/>
          </p:cNvSpPr>
          <p:nvPr>
            <p:ph type="body" idx="1"/>
          </p:nvPr>
        </p:nvSpPr>
        <p:spPr/>
        <p:txBody>
          <a:bodyPr/>
          <a:lstStyle/>
          <a:p>
            <a:pPr marL="88900" indent="0">
              <a:buNone/>
            </a:pPr>
            <a:r>
              <a:rPr lang="en-US" dirty="0" smtClean="0"/>
              <a:t>While most </a:t>
            </a:r>
            <a:r>
              <a:rPr lang="en-US" dirty="0"/>
              <a:t>animals reproduce sexually, there are examples where asexual reproduction occurs in the animal world, e.g. sea anemones and starfish, as well as examples where the male gives birth – seahorses. </a:t>
            </a:r>
            <a:endParaRPr lang="en-US" dirty="0" smtClean="0"/>
          </a:p>
          <a:p>
            <a:pPr marL="88900" indent="0">
              <a:buNone/>
            </a:pPr>
            <a:endParaRPr lang="en-US" dirty="0"/>
          </a:p>
          <a:p>
            <a:pPr marL="88900" indent="0">
              <a:buNone/>
            </a:pPr>
            <a:r>
              <a:rPr lang="en-US" dirty="0" smtClean="0"/>
              <a:t>We </a:t>
            </a:r>
            <a:r>
              <a:rPr lang="en-US" dirty="0"/>
              <a:t>can now even clone animals under lab conditions. </a:t>
            </a:r>
            <a:endParaRPr lang="en-US" dirty="0" smtClean="0"/>
          </a:p>
          <a:p>
            <a:pPr marL="88900" indent="0">
              <a:buNone/>
            </a:pPr>
            <a:endParaRPr lang="en-US" dirty="0"/>
          </a:p>
          <a:p>
            <a:pPr marL="88900" indent="0">
              <a:buNone/>
            </a:pPr>
            <a:r>
              <a:rPr lang="en-US" dirty="0" smtClean="0"/>
              <a:t>We are going focus </a:t>
            </a:r>
            <a:r>
              <a:rPr lang="en-US" dirty="0"/>
              <a:t>on the sexual reproduction and life cycles of amphibians and </a:t>
            </a:r>
            <a:r>
              <a:rPr lang="en-US" dirty="0" smtClean="0"/>
              <a:t>insects….</a:t>
            </a:r>
            <a:endParaRPr lang="en-US" dirty="0"/>
          </a:p>
          <a:p>
            <a:endParaRPr lang="en-GB" dirty="0" smtClean="0"/>
          </a:p>
          <a:p>
            <a:endParaRPr lang="en-GB" dirty="0"/>
          </a:p>
          <a:p>
            <a:endParaRPr lang="en-GB" dirty="0"/>
          </a:p>
        </p:txBody>
      </p:sp>
    </p:spTree>
    <p:extLst>
      <p:ext uri="{BB962C8B-B14F-4D97-AF65-F5344CB8AC3E}">
        <p14:creationId xmlns:p14="http://schemas.microsoft.com/office/powerpoint/2010/main" val="3173762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1411775" y="411510"/>
            <a:ext cx="7273800" cy="4147646"/>
          </a:xfrm>
        </p:spPr>
        <p:txBody>
          <a:bodyPr/>
          <a:lstStyle/>
          <a:p>
            <a:pPr marL="88900" indent="0">
              <a:buNone/>
            </a:pPr>
            <a:endParaRPr lang="en-GB" dirty="0" smtClean="0"/>
          </a:p>
          <a:p>
            <a:pPr marL="88900" indent="0">
              <a:buNone/>
            </a:pPr>
            <a:endParaRPr lang="en-GB" dirty="0"/>
          </a:p>
          <a:p>
            <a:pPr marL="88900" indent="0">
              <a:buNone/>
            </a:pPr>
            <a:endParaRPr lang="en-GB" dirty="0" smtClean="0"/>
          </a:p>
          <a:p>
            <a:pPr marL="88900" indent="0">
              <a:buNone/>
            </a:pPr>
            <a:endParaRPr lang="en-GB" dirty="0"/>
          </a:p>
          <a:p>
            <a:pPr marL="88900" indent="0">
              <a:buNone/>
            </a:pPr>
            <a:r>
              <a:rPr lang="en-GB" dirty="0" smtClean="0"/>
              <a:t>Now…write down </a:t>
            </a:r>
            <a:r>
              <a:rPr lang="en-GB" dirty="0"/>
              <a:t>all </a:t>
            </a:r>
            <a:r>
              <a:rPr lang="en-GB" dirty="0" smtClean="0"/>
              <a:t>you know </a:t>
            </a:r>
            <a:r>
              <a:rPr lang="en-GB" dirty="0"/>
              <a:t>about amphibians and their life </a:t>
            </a:r>
            <a:r>
              <a:rPr lang="en-GB" dirty="0" smtClean="0"/>
              <a:t>cycles, </a:t>
            </a:r>
            <a:r>
              <a:rPr lang="en-GB" dirty="0"/>
              <a:t>and the same for insects. </a:t>
            </a:r>
            <a:endParaRPr lang="en-GB" dirty="0" smtClean="0"/>
          </a:p>
          <a:p>
            <a:pPr marL="88900" indent="0">
              <a:buNone/>
            </a:pPr>
            <a:endParaRPr lang="en-GB" dirty="0" smtClean="0"/>
          </a:p>
          <a:p>
            <a:pPr marL="88900" indent="0">
              <a:buNone/>
            </a:pPr>
            <a:endParaRPr lang="en-GB" dirty="0" smtClean="0"/>
          </a:p>
        </p:txBody>
      </p:sp>
    </p:spTree>
    <p:extLst>
      <p:ext uri="{BB962C8B-B14F-4D97-AF65-F5344CB8AC3E}">
        <p14:creationId xmlns:p14="http://schemas.microsoft.com/office/powerpoint/2010/main" val="1710263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t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10622</TotalTime>
  <Words>634</Words>
  <Application>Microsoft Office PowerPoint</Application>
  <PresentationFormat>On-screen Show (16:9)</PresentationFormat>
  <Paragraphs>85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Caveat</vt:lpstr>
      <vt:lpstr>Berlin Sans FB Demi</vt:lpstr>
      <vt:lpstr>Amatic SC</vt:lpstr>
      <vt:lpstr>Wingdings</vt:lpstr>
      <vt:lpstr>Kate template</vt:lpstr>
      <vt:lpstr>Welcome to miss mckinney’s zoom classroom</vt:lpstr>
      <vt:lpstr>28.1.21 Good morning class 4 </vt:lpstr>
      <vt:lpstr>Zoom behaviour charter</vt:lpstr>
      <vt:lpstr>  28.1.21 Insect and Amphibian lifecycles</vt:lpstr>
      <vt:lpstr>vocabulary</vt:lpstr>
      <vt:lpstr>PowerPoint Presentation</vt:lpstr>
      <vt:lpstr>   Insect and Amphibian lifecycles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8.2.19 Good morning Class 4  8.45am tasks…  1) Finish topic work;  2) JASS reflections – see prompts and  questions to think about…</dc:title>
  <dc:creator>McKinney, Claire</dc:creator>
  <cp:lastModifiedBy>McKinney, Claire</cp:lastModifiedBy>
  <cp:revision>69</cp:revision>
  <cp:lastPrinted>2021-01-11T09:46:45Z</cp:lastPrinted>
  <dcterms:modified xsi:type="dcterms:W3CDTF">2021-01-21T20:28:58Z</dcterms:modified>
</cp:coreProperties>
</file>