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3"/>
  </p:handoutMasterIdLst>
  <p:sldIdLst>
    <p:sldId id="261" r:id="rId2"/>
    <p:sldId id="258" r:id="rId3"/>
    <p:sldId id="263" r:id="rId4"/>
    <p:sldId id="271" r:id="rId5"/>
    <p:sldId id="264" r:id="rId6"/>
    <p:sldId id="270" r:id="rId7"/>
    <p:sldId id="292" r:id="rId8"/>
    <p:sldId id="293" r:id="rId9"/>
    <p:sldId id="294" r:id="rId10"/>
    <p:sldId id="295" r:id="rId11"/>
    <p:sldId id="297" r:id="rId12"/>
    <p:sldId id="298" r:id="rId13"/>
    <p:sldId id="296" r:id="rId14"/>
    <p:sldId id="299" r:id="rId15"/>
    <p:sldId id="301" r:id="rId16"/>
    <p:sldId id="307" r:id="rId17"/>
    <p:sldId id="302" r:id="rId18"/>
    <p:sldId id="303" r:id="rId19"/>
    <p:sldId id="305" r:id="rId20"/>
    <p:sldId id="308" r:id="rId21"/>
    <p:sldId id="290" r:id="rId22"/>
  </p:sldIdLst>
  <p:sldSz cx="9144000" cy="6858000" type="screen4x3"/>
  <p:notesSz cx="6858000" cy="9144000"/>
  <p:embeddedFontLst>
    <p:embeddedFont>
      <p:font typeface="Twinkl" panose="020B0604020202020204" charset="0"/>
      <p:regular r:id="rId24"/>
      <p:bold r:id="rId25"/>
    </p:embeddedFont>
    <p:embeddedFont>
      <p:font typeface="Roboto" panose="020B0604020202020204" charset="0"/>
      <p:regular r:id="rId26"/>
      <p:bold r:id="rId27"/>
      <p:italic r:id="rId28"/>
      <p:boldItalic r:id="rId29"/>
    </p:embeddedFont>
    <p:embeddedFont>
      <p:font typeface="BPreplay" panose="02000503000000020004" charset="0"/>
      <p:regular r:id="rId30"/>
      <p:bold r:id="rId31"/>
      <p:italic r:id="rId32"/>
      <p:boldItalic r:id="rId33"/>
    </p:embeddedFont>
    <p:embeddedFont>
      <p:font typeface="Sassoon Infant Rg" panose="02000503030000020003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Sassoon Infant Md" panose="02000603050000020003" charset="0"/>
      <p:regular r:id="rId4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530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21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orient="horz" pos="459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pos="5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000"/>
    <a:srgbClr val="85BD33"/>
    <a:srgbClr val="CFE09B"/>
    <a:srgbClr val="D81C33"/>
    <a:srgbClr val="F39CA2"/>
    <a:srgbClr val="FDD182"/>
    <a:srgbClr val="F4F6CE"/>
    <a:srgbClr val="D6632A"/>
    <a:srgbClr val="F9E02B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458" y="72"/>
      </p:cViewPr>
      <p:guideLst>
        <p:guide orient="horz" pos="2183"/>
        <p:guide pos="2880"/>
        <p:guide pos="5307"/>
        <p:guide orient="horz" pos="3997"/>
        <p:guide pos="521"/>
        <p:guide orient="horz" pos="323"/>
        <p:guide orient="horz" pos="459"/>
        <p:guide orient="horz" pos="3838"/>
        <p:guide pos="52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F9F02DB-4996-430B-8A31-797F31340A80}" type="datetimeFigureOut">
              <a:rPr lang="en-GB"/>
              <a:pPr>
                <a:defRPr/>
              </a:pPr>
              <a:t>26/02/2021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404E881-8200-4505-BDAA-8DF3A8CADA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784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planit-science-primary-teaching-resources/planit-science-primary-teaching-resources-y3/planit-science-primary-teaching-resources-y3-animals-including-humans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planit-science-primary-teaching-resources/planit-science-primary-teaching-resources-y3/planit-science-primary-teaching-resources-y3-animals-including-humans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041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726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5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5772" y="5578679"/>
            <a:ext cx="838900" cy="536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208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5772" y="3171039"/>
            <a:ext cx="838900" cy="536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78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05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1" r:id="rId4"/>
    <p:sldLayoutId id="2147483732" r:id="rId5"/>
    <p:sldLayoutId id="2147483736" r:id="rId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vimeo.com/3743836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2281238" y="6464300"/>
            <a:ext cx="45735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Science</a:t>
            </a:r>
            <a:r>
              <a:rPr lang="en-GB" alt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| Year 3 | Animals Including Humans | Types of Skeletons | Lesson </a:t>
            </a:r>
            <a:r>
              <a:rPr lang="en-GB" altLang="en-US" sz="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en-GB" altLang="en-US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17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6"/>
          <p:cNvSpPr txBox="1">
            <a:spLocks/>
          </p:cNvSpPr>
          <p:nvPr/>
        </p:nvSpPr>
        <p:spPr bwMode="auto">
          <a:xfrm>
            <a:off x="1655763" y="2883694"/>
            <a:ext cx="5832475" cy="54292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sz="28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Animals Including Humans</a:t>
            </a:r>
            <a:endParaRPr lang="en-GB" altLang="en-US" sz="28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itle 17"/>
          <p:cNvSpPr txBox="1">
            <a:spLocks/>
          </p:cNvSpPr>
          <p:nvPr/>
        </p:nvSpPr>
        <p:spPr bwMode="auto">
          <a:xfrm>
            <a:off x="539750" y="2359025"/>
            <a:ext cx="8064500" cy="6556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9pPr>
          </a:lstStyle>
          <a:p>
            <a:pPr eaLnBrk="1" hangingPunct="1"/>
            <a:r>
              <a:rPr lang="en-GB" altLang="en-US" sz="4800" b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Science</a:t>
            </a:r>
            <a:endParaRPr lang="en-GB" altLang="en-US" sz="4800" b="1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Human</a:t>
            </a:r>
          </a:p>
        </p:txBody>
      </p:sp>
      <p:sp>
        <p:nvSpPr>
          <p:cNvPr id="6" name="Vertebrate"/>
          <p:cNvSpPr/>
          <p:nvPr/>
        </p:nvSpPr>
        <p:spPr>
          <a:xfrm>
            <a:off x="827088" y="518795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Invertebrate</a:t>
            </a:r>
          </a:p>
        </p:txBody>
      </p:sp>
      <p:sp>
        <p:nvSpPr>
          <p:cNvPr id="16390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639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067" y="1577572"/>
            <a:ext cx="1291166" cy="323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086350" y="5181600"/>
            <a:ext cx="3187700" cy="904875"/>
            <a:chOff x="5086350" y="4031190"/>
            <a:chExt cx="3187700" cy="904875"/>
          </a:xfrm>
        </p:grpSpPr>
        <p:sp>
          <p:nvSpPr>
            <p:cNvPr id="18" name="Invertebrate"/>
            <p:cNvSpPr/>
            <p:nvPr/>
          </p:nvSpPr>
          <p:spPr>
            <a:xfrm>
              <a:off x="5086350" y="4031190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453" y="4168773"/>
              <a:ext cx="522649" cy="66569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27088" y="5185145"/>
            <a:ext cx="3187700" cy="904875"/>
            <a:chOff x="827088" y="4031191"/>
            <a:chExt cx="3187700" cy="904875"/>
          </a:xfrm>
        </p:grpSpPr>
        <p:sp>
          <p:nvSpPr>
            <p:cNvPr id="21" name="Vertebrate"/>
            <p:cNvSpPr/>
            <p:nvPr/>
          </p:nvSpPr>
          <p:spPr>
            <a:xfrm>
              <a:off x="827088" y="4031191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96" y="4183119"/>
              <a:ext cx="617348" cy="64288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Fish</a:t>
            </a:r>
          </a:p>
        </p:txBody>
      </p:sp>
      <p:sp>
        <p:nvSpPr>
          <p:cNvPr id="6" name="Vertebrate"/>
          <p:cNvSpPr/>
          <p:nvPr/>
        </p:nvSpPr>
        <p:spPr>
          <a:xfrm>
            <a:off x="827088" y="518795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Invertebrate</a:t>
            </a:r>
          </a:p>
        </p:txBody>
      </p:sp>
      <p:sp>
        <p:nvSpPr>
          <p:cNvPr id="17414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741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7651" y="2524595"/>
            <a:ext cx="5370429" cy="158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086350" y="5181600"/>
            <a:ext cx="3187700" cy="904875"/>
            <a:chOff x="5086350" y="4031190"/>
            <a:chExt cx="3187700" cy="904875"/>
          </a:xfrm>
        </p:grpSpPr>
        <p:sp>
          <p:nvSpPr>
            <p:cNvPr id="13" name="Invertebrate"/>
            <p:cNvSpPr/>
            <p:nvPr/>
          </p:nvSpPr>
          <p:spPr>
            <a:xfrm>
              <a:off x="5086350" y="4031190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453" y="4168773"/>
              <a:ext cx="522649" cy="66569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27088" y="5193771"/>
            <a:ext cx="3187700" cy="904875"/>
            <a:chOff x="827088" y="4031191"/>
            <a:chExt cx="3187700" cy="904875"/>
          </a:xfrm>
        </p:grpSpPr>
        <p:sp>
          <p:nvSpPr>
            <p:cNvPr id="16" name="Vertebrate"/>
            <p:cNvSpPr/>
            <p:nvPr/>
          </p:nvSpPr>
          <p:spPr>
            <a:xfrm>
              <a:off x="827088" y="4031191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96" y="4183119"/>
              <a:ext cx="617348" cy="64288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Jellyfish</a:t>
            </a:r>
          </a:p>
        </p:txBody>
      </p:sp>
      <p:sp>
        <p:nvSpPr>
          <p:cNvPr id="6" name="Vertebrate"/>
          <p:cNvSpPr/>
          <p:nvPr/>
        </p:nvSpPr>
        <p:spPr>
          <a:xfrm>
            <a:off x="827088" y="518795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Invertebrate</a:t>
            </a:r>
          </a:p>
        </p:txBody>
      </p:sp>
      <p:sp>
        <p:nvSpPr>
          <p:cNvPr id="18438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844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0866" y="1840975"/>
            <a:ext cx="2862268" cy="279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086350" y="5181600"/>
            <a:ext cx="3187700" cy="904875"/>
            <a:chOff x="5086350" y="5181600"/>
            <a:chExt cx="3187700" cy="904875"/>
          </a:xfrm>
        </p:grpSpPr>
        <p:sp>
          <p:nvSpPr>
            <p:cNvPr id="12" name="Invertebrate"/>
            <p:cNvSpPr/>
            <p:nvPr/>
          </p:nvSpPr>
          <p:spPr>
            <a:xfrm>
              <a:off x="5086350" y="5181600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919" y="5345699"/>
              <a:ext cx="617348" cy="64288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27088" y="5193771"/>
            <a:ext cx="3187700" cy="904875"/>
            <a:chOff x="827088" y="5193771"/>
            <a:chExt cx="3187700" cy="904875"/>
          </a:xfrm>
        </p:grpSpPr>
        <p:sp>
          <p:nvSpPr>
            <p:cNvPr id="15" name="Vertebrate"/>
            <p:cNvSpPr/>
            <p:nvPr/>
          </p:nvSpPr>
          <p:spPr>
            <a:xfrm>
              <a:off x="827088" y="5193771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</a:t>
              </a: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V</a:t>
              </a: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496" y="5319183"/>
              <a:ext cx="522649" cy="6656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Butterfly</a:t>
            </a:r>
          </a:p>
        </p:txBody>
      </p:sp>
      <p:sp>
        <p:nvSpPr>
          <p:cNvPr id="6" name="Vertebrate"/>
          <p:cNvSpPr/>
          <p:nvPr/>
        </p:nvSpPr>
        <p:spPr>
          <a:xfrm>
            <a:off x="827088" y="518795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Invertebrate</a:t>
            </a:r>
          </a:p>
        </p:txBody>
      </p:sp>
      <p:sp>
        <p:nvSpPr>
          <p:cNvPr id="19462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946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539" y="2053648"/>
            <a:ext cx="4184921" cy="227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086350" y="5181600"/>
            <a:ext cx="3187700" cy="904875"/>
            <a:chOff x="5086350" y="5181600"/>
            <a:chExt cx="3187700" cy="904875"/>
          </a:xfrm>
        </p:grpSpPr>
        <p:sp>
          <p:nvSpPr>
            <p:cNvPr id="12" name="Invertebrate"/>
            <p:cNvSpPr/>
            <p:nvPr/>
          </p:nvSpPr>
          <p:spPr>
            <a:xfrm>
              <a:off x="5086350" y="5181600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919" y="5345699"/>
              <a:ext cx="617348" cy="64288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27088" y="5193771"/>
            <a:ext cx="3187700" cy="904875"/>
            <a:chOff x="827088" y="5193771"/>
            <a:chExt cx="3187700" cy="904875"/>
          </a:xfrm>
        </p:grpSpPr>
        <p:sp>
          <p:nvSpPr>
            <p:cNvPr id="15" name="Vertebrate"/>
            <p:cNvSpPr/>
            <p:nvPr/>
          </p:nvSpPr>
          <p:spPr>
            <a:xfrm>
              <a:off x="827088" y="5193771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</a:t>
              </a: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V</a:t>
              </a: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496" y="5319183"/>
              <a:ext cx="522649" cy="6656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Twinkl" pitchFamily="2" charset="0"/>
              </a:rPr>
              <a:t>Types of Skeletons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4413" y="3705492"/>
            <a:ext cx="1817687" cy="1662112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711200" y="5683778"/>
            <a:ext cx="7705725" cy="40798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GB" sz="1600" b="0" dirty="0">
                <a:solidFill>
                  <a:schemeClr val="tx1"/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think the words endoskeleton, exoskeleton and hydrostatic skeleton mean?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54425" y="3705492"/>
            <a:ext cx="1819275" cy="1662112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16" name="Rectangle 15"/>
          <p:cNvSpPr/>
          <p:nvPr/>
        </p:nvSpPr>
        <p:spPr>
          <a:xfrm>
            <a:off x="6294438" y="3705492"/>
            <a:ext cx="1819275" cy="1662112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0488" name="Title 5"/>
          <p:cNvSpPr>
            <a:spLocks/>
          </p:cNvSpPr>
          <p:nvPr/>
        </p:nvSpPr>
        <p:spPr bwMode="auto">
          <a:xfrm>
            <a:off x="817563" y="3075254"/>
            <a:ext cx="2211387" cy="1476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latin typeface="Twinkl" pitchFamily="2" charset="0"/>
              </a:rPr>
              <a:t>vertebrate</a:t>
            </a:r>
          </a:p>
        </p:txBody>
      </p:sp>
      <p:sp>
        <p:nvSpPr>
          <p:cNvPr id="20489" name="Title 5"/>
          <p:cNvSpPr>
            <a:spLocks/>
          </p:cNvSpPr>
          <p:nvPr/>
        </p:nvSpPr>
        <p:spPr bwMode="auto">
          <a:xfrm>
            <a:off x="4745038" y="3080017"/>
            <a:ext cx="2211387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latin typeface="Twinkl" pitchFamily="2" charset="0"/>
              </a:rPr>
              <a:t>invertebrate</a:t>
            </a:r>
          </a:p>
        </p:txBody>
      </p:sp>
      <p:sp>
        <p:nvSpPr>
          <p:cNvPr id="20490" name="Title 5"/>
          <p:cNvSpPr>
            <a:spLocks/>
          </p:cNvSpPr>
          <p:nvPr/>
        </p:nvSpPr>
        <p:spPr bwMode="auto">
          <a:xfrm>
            <a:off x="817563" y="3438792"/>
            <a:ext cx="2211387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latin typeface="Twinkl" pitchFamily="2" charset="0"/>
              </a:rPr>
              <a:t>endoskeleton</a:t>
            </a:r>
          </a:p>
        </p:txBody>
      </p:sp>
      <p:sp>
        <p:nvSpPr>
          <p:cNvPr id="20491" name="Title 5"/>
          <p:cNvSpPr>
            <a:spLocks/>
          </p:cNvSpPr>
          <p:nvPr/>
        </p:nvSpPr>
        <p:spPr bwMode="auto">
          <a:xfrm>
            <a:off x="3457575" y="3438792"/>
            <a:ext cx="2211388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latin typeface="Twinkl" pitchFamily="2" charset="0"/>
              </a:rPr>
              <a:t>exoskeleton</a:t>
            </a:r>
          </a:p>
        </p:txBody>
      </p:sp>
      <p:sp>
        <p:nvSpPr>
          <p:cNvPr id="20492" name="Title 5"/>
          <p:cNvSpPr>
            <a:spLocks/>
          </p:cNvSpPr>
          <p:nvPr/>
        </p:nvSpPr>
        <p:spPr bwMode="auto">
          <a:xfrm>
            <a:off x="5791200" y="3438792"/>
            <a:ext cx="2817813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latin typeface="Twinkl" pitchFamily="2" charset="0"/>
              </a:rPr>
              <a:t>hydrostatic skeleton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148263" y="3284804"/>
            <a:ext cx="92075" cy="153988"/>
          </a:xfrm>
          <a:prstGeom prst="straightConnector1">
            <a:avLst/>
          </a:prstGeom>
          <a:ln w="38100">
            <a:solidFill>
              <a:srgbClr val="D663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405563" y="3284804"/>
            <a:ext cx="92075" cy="153988"/>
          </a:xfrm>
          <a:prstGeom prst="straightConnector1">
            <a:avLst/>
          </a:prstGeom>
          <a:ln w="38100">
            <a:solidFill>
              <a:srgbClr val="D663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890713" y="3248292"/>
            <a:ext cx="0" cy="138112"/>
          </a:xfrm>
          <a:prstGeom prst="straightConnector1">
            <a:avLst/>
          </a:prstGeom>
          <a:ln w="38100">
            <a:solidFill>
              <a:srgbClr val="D663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6" name="Picture 23"/>
          <p:cNvSpPr>
            <a:spLocks noChangeAspect="1"/>
          </p:cNvSpPr>
          <p:nvPr/>
        </p:nvSpPr>
        <p:spPr bwMode="auto">
          <a:xfrm>
            <a:off x="3797300" y="3894404"/>
            <a:ext cx="150495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0497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0933" y="3993890"/>
            <a:ext cx="1189589" cy="115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8" name="Picture 28"/>
          <p:cNvSpPr>
            <a:spLocks noChangeAspect="1"/>
          </p:cNvSpPr>
          <p:nvPr/>
        </p:nvSpPr>
        <p:spPr bwMode="auto">
          <a:xfrm>
            <a:off x="1503363" y="3815029"/>
            <a:ext cx="77470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33" name="Title 5"/>
          <p:cNvSpPr>
            <a:spLocks/>
          </p:cNvSpPr>
          <p:nvPr/>
        </p:nvSpPr>
        <p:spPr bwMode="auto">
          <a:xfrm>
            <a:off x="695325" y="1459706"/>
            <a:ext cx="7705725" cy="157321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" pitchFamily="2" charset="0"/>
              </a:rPr>
              <a:t>A further classification of skeletons comes from if an animal </a:t>
            </a:r>
            <a:r>
              <a:rPr lang="en-GB" altLang="en-US" sz="1600" dirty="0" smtClean="0">
                <a:latin typeface="Twinkl" pitchFamily="2" charset="0"/>
              </a:rPr>
              <a:t>has </a:t>
            </a:r>
            <a:r>
              <a:rPr lang="en-GB" altLang="en-US" sz="1600" dirty="0">
                <a:latin typeface="Twinkl" pitchFamily="2" charset="0"/>
              </a:rPr>
              <a:t>a skeleton and where it is.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600" dirty="0">
              <a:latin typeface="Twinkl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" pitchFamily="2" charset="0"/>
              </a:rPr>
              <a:t>All vertebrates have an endoskeleton. However invertebrates can be divided again between those with an exoskeleton and those with a hydrostatic skeleton.</a:t>
            </a:r>
          </a:p>
        </p:txBody>
      </p:sp>
      <p:pic>
        <p:nvPicPr>
          <p:cNvPr id="20500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8709" y="3911338"/>
            <a:ext cx="1472933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4" b="60741"/>
          <a:stretch/>
        </p:blipFill>
        <p:spPr>
          <a:xfrm>
            <a:off x="1348278" y="3792276"/>
            <a:ext cx="1149955" cy="1575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368675" y="1362075"/>
            <a:ext cx="2360613" cy="2155825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37" name="Rectangle 36"/>
          <p:cNvSpPr/>
          <p:nvPr/>
        </p:nvSpPr>
        <p:spPr>
          <a:xfrm>
            <a:off x="817563" y="1362075"/>
            <a:ext cx="2360612" cy="2155825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Animals with endoskeletons have skeletons on the inside of their bodies.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17563" y="3679825"/>
            <a:ext cx="2360612" cy="2157413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39" name="Rectangle 38"/>
          <p:cNvSpPr/>
          <p:nvPr/>
        </p:nvSpPr>
        <p:spPr>
          <a:xfrm>
            <a:off x="3368675" y="3679825"/>
            <a:ext cx="2360613" cy="2157413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As the animal grows so does their skeleton.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919788" y="3679825"/>
            <a:ext cx="2360612" cy="2157413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1511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Twinkl" pitchFamily="2" charset="0"/>
              </a:rPr>
              <a:t>Endoskeletons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19788" y="1362075"/>
            <a:ext cx="2360612" cy="2155825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Endoskeletons are lighter than exoskeletons.</a:t>
            </a:r>
          </a:p>
        </p:txBody>
      </p:sp>
      <p:sp>
        <p:nvSpPr>
          <p:cNvPr id="21513" name="Picture 3"/>
          <p:cNvSpPr>
            <a:spLocks noChangeAspect="1"/>
          </p:cNvSpPr>
          <p:nvPr/>
        </p:nvSpPr>
        <p:spPr bwMode="auto">
          <a:xfrm>
            <a:off x="1085850" y="3933825"/>
            <a:ext cx="183515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1514" name="Picture 4"/>
          <p:cNvSpPr>
            <a:spLocks noChangeAspect="1"/>
          </p:cNvSpPr>
          <p:nvPr/>
        </p:nvSpPr>
        <p:spPr bwMode="auto">
          <a:xfrm>
            <a:off x="3370263" y="1516063"/>
            <a:ext cx="2166937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1515" name="Picture 5"/>
          <p:cNvSpPr>
            <a:spLocks noChangeAspect="1"/>
          </p:cNvSpPr>
          <p:nvPr/>
        </p:nvSpPr>
        <p:spPr bwMode="auto">
          <a:xfrm flipH="1">
            <a:off x="6311900" y="4500563"/>
            <a:ext cx="11684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0855" b="23601"/>
          <a:stretch/>
        </p:blipFill>
        <p:spPr>
          <a:xfrm>
            <a:off x="3615267" y="1530301"/>
            <a:ext cx="2112433" cy="1983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64" b="67654"/>
          <a:stretch/>
        </p:blipFill>
        <p:spPr>
          <a:xfrm>
            <a:off x="1128185" y="3810413"/>
            <a:ext cx="1725083" cy="20151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160" y="4398039"/>
            <a:ext cx="2065867" cy="839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368675" y="1609725"/>
            <a:ext cx="2360613" cy="2155825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37" name="Rectangle 36"/>
          <p:cNvSpPr/>
          <p:nvPr/>
        </p:nvSpPr>
        <p:spPr>
          <a:xfrm>
            <a:off x="817563" y="1609725"/>
            <a:ext cx="2360612" cy="2155825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Animals with exoskeletons have </a:t>
            </a:r>
            <a: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  <a:t>their 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skeletons on </a:t>
            </a:r>
            <a: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  <a:t>the 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outside!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17563" y="3927475"/>
            <a:ext cx="2360612" cy="2157413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39" name="Rectangle 38"/>
          <p:cNvSpPr/>
          <p:nvPr/>
        </p:nvSpPr>
        <p:spPr>
          <a:xfrm>
            <a:off x="3368675" y="3927475"/>
            <a:ext cx="2360613" cy="2157413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Exoskeletons do not grow with the animal. Therefore the animal has to shed its skeleton and produce a </a:t>
            </a:r>
            <a: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  <a:t>new 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one!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919788" y="3927475"/>
            <a:ext cx="2360612" cy="2157413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2535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Twinkl" pitchFamily="2" charset="0"/>
              </a:rPr>
              <a:t>Exoskeletons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19788" y="1609725"/>
            <a:ext cx="2360612" cy="2155825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Watch the following</a:t>
            </a:r>
            <a:br>
              <a:rPr lang="en-GB" sz="1600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clip to see how they shed their skeletons</a:t>
            </a:r>
            <a:br>
              <a:rPr lang="en-GB" sz="1600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(clip the crab below).</a:t>
            </a:r>
          </a:p>
        </p:txBody>
      </p:sp>
      <p:sp>
        <p:nvSpPr>
          <p:cNvPr id="22537" name="Picture 3"/>
          <p:cNvSpPr>
            <a:spLocks noChangeAspect="1"/>
          </p:cNvSpPr>
          <p:nvPr/>
        </p:nvSpPr>
        <p:spPr bwMode="auto">
          <a:xfrm>
            <a:off x="1085850" y="4181475"/>
            <a:ext cx="183515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2538" name="Picture 4"/>
          <p:cNvSpPr>
            <a:spLocks noChangeAspect="1"/>
          </p:cNvSpPr>
          <p:nvPr/>
        </p:nvSpPr>
        <p:spPr bwMode="auto">
          <a:xfrm>
            <a:off x="3370263" y="1763713"/>
            <a:ext cx="2166937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2539" name="Picture 5"/>
          <p:cNvSpPr>
            <a:spLocks noChangeAspect="1"/>
          </p:cNvSpPr>
          <p:nvPr/>
        </p:nvSpPr>
        <p:spPr bwMode="auto">
          <a:xfrm flipH="1">
            <a:off x="6311900" y="4748213"/>
            <a:ext cx="11684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2540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9013" y="4105491"/>
            <a:ext cx="1490746" cy="96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3259" y="5055735"/>
            <a:ext cx="1334081" cy="88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5525" y="4294188"/>
            <a:ext cx="178786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305" y="1995827"/>
            <a:ext cx="1795352" cy="153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368675" y="1552575"/>
            <a:ext cx="2360613" cy="2155825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37" name="Rectangle 36"/>
          <p:cNvSpPr/>
          <p:nvPr/>
        </p:nvSpPr>
        <p:spPr>
          <a:xfrm>
            <a:off x="817563" y="1552575"/>
            <a:ext cx="2360612" cy="2155825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Animals with hydrostatic skeletons don’t actually have </a:t>
            </a:r>
            <a: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  <a:t>any 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bones!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17563" y="3870325"/>
            <a:ext cx="2360612" cy="2157413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39" name="Rectangle 38"/>
          <p:cNvSpPr/>
          <p:nvPr/>
        </p:nvSpPr>
        <p:spPr>
          <a:xfrm>
            <a:off x="3368675" y="3870325"/>
            <a:ext cx="2360613" cy="2157413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Instead these animals have a fluid-filled compartment in their body called a coelom.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919788" y="3870325"/>
            <a:ext cx="2360612" cy="2157413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3559" name="Title 5"/>
          <p:cNvSpPr>
            <a:spLocks/>
          </p:cNvSpPr>
          <p:nvPr/>
        </p:nvSpPr>
        <p:spPr bwMode="auto">
          <a:xfrm>
            <a:off x="46513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Twinkl" pitchFamily="2" charset="0"/>
              </a:rPr>
              <a:t>Hydrostatic Skeletons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19788" y="1552575"/>
            <a:ext cx="2360612" cy="2155825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All animals with hydro-static skeletons are invertebrates.</a:t>
            </a:r>
          </a:p>
        </p:txBody>
      </p:sp>
      <p:sp>
        <p:nvSpPr>
          <p:cNvPr id="23561" name="Picture 18"/>
          <p:cNvSpPr>
            <a:spLocks noChangeAspect="1"/>
          </p:cNvSpPr>
          <p:nvPr/>
        </p:nvSpPr>
        <p:spPr bwMode="auto">
          <a:xfrm>
            <a:off x="1323975" y="4064000"/>
            <a:ext cx="10636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3562" name="Picture 19"/>
          <p:cNvSpPr>
            <a:spLocks noChangeAspect="1"/>
          </p:cNvSpPr>
          <p:nvPr/>
        </p:nvSpPr>
        <p:spPr bwMode="auto">
          <a:xfrm>
            <a:off x="3830638" y="2146300"/>
            <a:ext cx="1528762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3563" name="Picture 12"/>
          <p:cNvSpPr>
            <a:spLocks noChangeAspect="1"/>
          </p:cNvSpPr>
          <p:nvPr/>
        </p:nvSpPr>
        <p:spPr bwMode="auto">
          <a:xfrm>
            <a:off x="6276975" y="4349750"/>
            <a:ext cx="16256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3564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600" y="4233332"/>
            <a:ext cx="1573311" cy="153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7208" y="2386315"/>
            <a:ext cx="1769583" cy="58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8046" y="4330699"/>
            <a:ext cx="1673442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Twinkl" pitchFamily="2" charset="0"/>
              </a:rPr>
              <a:t>Skeleton Types</a:t>
            </a:r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711200" y="5210175"/>
            <a:ext cx="7705725" cy="40798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GB" sz="1800" b="0" dirty="0">
                <a:solidFill>
                  <a:schemeClr val="tx1"/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Can you think of an example of an animal with an exoskeleton, endoskeleton or hydrostatic skeleton?</a:t>
            </a:r>
          </a:p>
        </p:txBody>
      </p:sp>
      <p:sp>
        <p:nvSpPr>
          <p:cNvPr id="24580" name="Title 5"/>
          <p:cNvSpPr>
            <a:spLocks/>
          </p:cNvSpPr>
          <p:nvPr/>
        </p:nvSpPr>
        <p:spPr bwMode="auto">
          <a:xfrm>
            <a:off x="817563" y="2211388"/>
            <a:ext cx="2211387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Twinkl" pitchFamily="2" charset="0"/>
              </a:rPr>
              <a:t>endoskeleton</a:t>
            </a:r>
          </a:p>
        </p:txBody>
      </p:sp>
      <p:sp>
        <p:nvSpPr>
          <p:cNvPr id="24581" name="Title 5"/>
          <p:cNvSpPr>
            <a:spLocks/>
          </p:cNvSpPr>
          <p:nvPr/>
        </p:nvSpPr>
        <p:spPr bwMode="auto">
          <a:xfrm>
            <a:off x="3457575" y="2211388"/>
            <a:ext cx="2211388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Twinkl" pitchFamily="2" charset="0"/>
              </a:rPr>
              <a:t>exoskeleton</a:t>
            </a:r>
          </a:p>
        </p:txBody>
      </p:sp>
      <p:sp>
        <p:nvSpPr>
          <p:cNvPr id="24582" name="Title 5"/>
          <p:cNvSpPr>
            <a:spLocks/>
          </p:cNvSpPr>
          <p:nvPr/>
        </p:nvSpPr>
        <p:spPr bwMode="auto">
          <a:xfrm>
            <a:off x="5791200" y="2211388"/>
            <a:ext cx="2817813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Twinkl" pitchFamily="2" charset="0"/>
              </a:rPr>
              <a:t>hydrostatic skeleton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48038" y="2505075"/>
            <a:ext cx="2427287" cy="2217738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4584" name="Picture 23"/>
          <p:cNvSpPr>
            <a:spLocks noChangeAspect="1"/>
          </p:cNvSpPr>
          <p:nvPr/>
        </p:nvSpPr>
        <p:spPr bwMode="auto">
          <a:xfrm>
            <a:off x="3538538" y="2757488"/>
            <a:ext cx="200977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88050" y="2505075"/>
            <a:ext cx="2428875" cy="2217738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4586" name="Picture 24"/>
          <p:cNvSpPr>
            <a:spLocks noChangeAspect="1"/>
          </p:cNvSpPr>
          <p:nvPr/>
        </p:nvSpPr>
        <p:spPr bwMode="auto">
          <a:xfrm>
            <a:off x="6883400" y="2678113"/>
            <a:ext cx="703263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8025" y="2505075"/>
            <a:ext cx="2427288" cy="2217738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4588" name="Picture 28"/>
          <p:cNvSpPr>
            <a:spLocks noChangeAspect="1"/>
          </p:cNvSpPr>
          <p:nvPr/>
        </p:nvSpPr>
        <p:spPr bwMode="auto">
          <a:xfrm>
            <a:off x="1360488" y="2659063"/>
            <a:ext cx="1033462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4589" name="Talking Partners"/>
          <p:cNvSpPr>
            <a:spLocks noChangeAspect="1"/>
          </p:cNvSpPr>
          <p:nvPr/>
        </p:nvSpPr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4590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1470" y="2757488"/>
            <a:ext cx="196391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8467" y="2870948"/>
            <a:ext cx="1532466" cy="149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4" b="60741"/>
          <a:stretch/>
        </p:blipFill>
        <p:spPr>
          <a:xfrm>
            <a:off x="1167343" y="2705561"/>
            <a:ext cx="1465791" cy="2007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5"/>
          <p:cNvSpPr>
            <a:spLocks/>
          </p:cNvSpPr>
          <p:nvPr/>
        </p:nvSpPr>
        <p:spPr bwMode="auto">
          <a:xfrm>
            <a:off x="484188" y="914400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300" b="1" dirty="0">
                <a:latin typeface="Twinkl" pitchFamily="2" charset="0"/>
              </a:rPr>
              <a:t>Pros and Cons of Different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300" b="1" dirty="0">
                <a:latin typeface="Twinkl" pitchFamily="2" charset="0"/>
              </a:rPr>
              <a:t>Skeleton Types</a:t>
            </a:r>
          </a:p>
        </p:txBody>
      </p:sp>
      <p:pic>
        <p:nvPicPr>
          <p:cNvPr id="26627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269767"/>
              </p:ext>
            </p:extLst>
          </p:nvPr>
        </p:nvGraphicFramePr>
        <p:xfrm>
          <a:off x="827088" y="1930400"/>
          <a:ext cx="7453311" cy="2879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9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4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76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Twinkl" pitchFamily="2" charset="0"/>
                        </a:rPr>
                        <a:t>Type</a:t>
                      </a:r>
                      <a:r>
                        <a:rPr lang="en-GB" sz="1600" baseline="0" dirty="0">
                          <a:latin typeface="Twinkl" pitchFamily="2" charset="0"/>
                        </a:rPr>
                        <a:t> of Skeleton</a:t>
                      </a:r>
                      <a:endParaRPr lang="en-GB" sz="1600" dirty="0">
                        <a:latin typeface="Twinkl" pitchFamily="2" charset="0"/>
                      </a:endParaRP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632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Twinkl" pitchFamily="2" charset="0"/>
                        </a:rPr>
                        <a:t>Pro</a:t>
                      </a: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632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Twinkl" pitchFamily="2" charset="0"/>
                        </a:rPr>
                        <a:t>Con</a:t>
                      </a: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63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98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winkl" pitchFamily="2" charset="0"/>
                        </a:rPr>
                        <a:t>Endoskeleton</a:t>
                      </a: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Twinkl" pitchFamily="2" charset="0"/>
                      </a:endParaRP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Twinkl" pitchFamily="2" charset="0"/>
                      </a:endParaRP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98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winkl" pitchFamily="2" charset="0"/>
                        </a:rPr>
                        <a:t>Exoskeleton</a:t>
                      </a: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Twinkl" pitchFamily="2" charset="0"/>
                      </a:endParaRP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Twinkl" pitchFamily="2" charset="0"/>
                      </a:endParaRP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698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winkl" pitchFamily="2" charset="0"/>
                        </a:rPr>
                        <a:t>Hydrostatic</a:t>
                      </a:r>
                      <a:r>
                        <a:rPr lang="en-GB" sz="1600" baseline="0" dirty="0">
                          <a:latin typeface="Twinkl" pitchFamily="2" charset="0"/>
                        </a:rPr>
                        <a:t> Skeleton</a:t>
                      </a:r>
                      <a:endParaRPr lang="en-GB" sz="1600" dirty="0">
                        <a:latin typeface="Twinkl" pitchFamily="2" charset="0"/>
                      </a:endParaRP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atin typeface="Twinkl" pitchFamily="2" charset="0"/>
                      </a:endParaRP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Twinkl" pitchFamily="2" charset="0"/>
                      </a:endParaRP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651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3773" y="3384418"/>
            <a:ext cx="696366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53" name="TextBox 22"/>
          <p:cNvSpPr txBox="1">
            <a:spLocks noChangeArrowheads="1"/>
          </p:cNvSpPr>
          <p:nvPr/>
        </p:nvSpPr>
        <p:spPr bwMode="auto">
          <a:xfrm>
            <a:off x="827088" y="5076825"/>
            <a:ext cx="2646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Grows with the body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06775" y="5076825"/>
            <a:ext cx="23923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Twinkl" pitchFamily="2" charset="0"/>
              </a:rPr>
              <a:t>Does not grow with the body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11850" y="5424488"/>
            <a:ext cx="24526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Twinkl" pitchFamily="2" charset="0"/>
              </a:rPr>
              <a:t>Muscles are less flexible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7088" y="5426075"/>
            <a:ext cx="246856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Twinkl" pitchFamily="2" charset="0"/>
              </a:rPr>
              <a:t>More protection for the body</a:t>
            </a:r>
          </a:p>
        </p:txBody>
      </p:sp>
      <p:sp>
        <p:nvSpPr>
          <p:cNvPr id="26657" name="TextBox 30"/>
          <p:cNvSpPr txBox="1">
            <a:spLocks noChangeArrowheads="1"/>
          </p:cNvSpPr>
          <p:nvPr/>
        </p:nvSpPr>
        <p:spPr bwMode="auto">
          <a:xfrm>
            <a:off x="3406775" y="5741988"/>
            <a:ext cx="2716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Body is more flexible</a:t>
            </a:r>
          </a:p>
        </p:txBody>
      </p:sp>
      <p:sp>
        <p:nvSpPr>
          <p:cNvPr id="26658" name="TextBox 31"/>
          <p:cNvSpPr txBox="1">
            <a:spLocks noChangeArrowheads="1"/>
          </p:cNvSpPr>
          <p:nvPr/>
        </p:nvSpPr>
        <p:spPr bwMode="auto">
          <a:xfrm>
            <a:off x="5911850" y="5076825"/>
            <a:ext cx="21484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Cannot lift objects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4" b="60741"/>
          <a:stretch/>
        </p:blipFill>
        <p:spPr>
          <a:xfrm>
            <a:off x="2595932" y="2581541"/>
            <a:ext cx="490962" cy="672571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1111" y="4190867"/>
            <a:ext cx="488729" cy="47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winkl Logo"/>
          <p:cNvPicPr>
            <a:picLocks noChangeAspect="1"/>
          </p:cNvPicPr>
          <p:nvPr/>
        </p:nvPicPr>
        <p:blipFill>
          <a:blip r:embed="rId2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6213475"/>
            <a:ext cx="5873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7652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" pitchFamily="2" charset="0"/>
              </a:rPr>
              <a:t>Success Criteria</a:t>
            </a:r>
          </a:p>
        </p:txBody>
      </p:sp>
      <p:sp>
        <p:nvSpPr>
          <p:cNvPr id="27653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" pitchFamily="2" charset="0"/>
              </a:rPr>
              <a:t>Aim</a:t>
            </a:r>
          </a:p>
        </p:txBody>
      </p:sp>
      <p:sp>
        <p:nvSpPr>
          <p:cNvPr id="27654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" pitchFamily="2" charset="0"/>
              </a:rPr>
              <a:t>I can sort animals based on their skeletons.</a:t>
            </a:r>
          </a:p>
        </p:txBody>
      </p:sp>
      <p:sp>
        <p:nvSpPr>
          <p:cNvPr id="27655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>
                <a:latin typeface="Twinkl" pitchFamily="2" charset="0"/>
              </a:rPr>
              <a:t>I can name the three different types of skeletons.</a:t>
            </a:r>
          </a:p>
          <a:p>
            <a:pPr eaLnBrk="1" hangingPunct="1"/>
            <a:r>
              <a:rPr lang="en-GB" altLang="en-US">
                <a:latin typeface="Twinkl" pitchFamily="2" charset="0"/>
              </a:rPr>
              <a:t>I can explain the pros and cons of different types of skeletons.</a:t>
            </a:r>
          </a:p>
        </p:txBody>
      </p:sp>
      <p:pic>
        <p:nvPicPr>
          <p:cNvPr id="2765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" pitchFamily="2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winkl" pitchFamily="2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" pitchFamily="2" charset="0"/>
              </a:rPr>
              <a:t>I can sort animals based on their skeletons.</a:t>
            </a:r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>
                <a:latin typeface="Twinkl" pitchFamily="2" charset="0"/>
              </a:rPr>
              <a:t>I can name the three different types of skeletons.</a:t>
            </a:r>
          </a:p>
          <a:p>
            <a:pPr eaLnBrk="1" hangingPunct="1"/>
            <a:r>
              <a:rPr lang="en-GB" altLang="en-US">
                <a:latin typeface="Twinkl" pitchFamily="2" charset="0"/>
              </a:rPr>
              <a:t>I can explain the pros and cons of different types of skeletons.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5"/>
          <p:cNvSpPr>
            <a:spLocks noGrp="1"/>
          </p:cNvSpPr>
          <p:nvPr>
            <p:ph type="title"/>
          </p:nvPr>
        </p:nvSpPr>
        <p:spPr>
          <a:xfrm>
            <a:off x="484188" y="6778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>
                <a:latin typeface="Twinkl" pitchFamily="2" charset="0"/>
              </a:rPr>
              <a:t>Skeleton</a:t>
            </a:r>
          </a:p>
        </p:txBody>
      </p:sp>
      <p:pic>
        <p:nvPicPr>
          <p:cNvPr id="10243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4959" y="1479550"/>
            <a:ext cx="1298532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ular Callout 7"/>
          <p:cNvSpPr/>
          <p:nvPr/>
        </p:nvSpPr>
        <p:spPr>
          <a:xfrm>
            <a:off x="2279142" y="1588559"/>
            <a:ext cx="1665817" cy="1387475"/>
          </a:xfrm>
          <a:prstGeom prst="wedgeRectCallout">
            <a:avLst>
              <a:gd name="adj1" fmla="val 74211"/>
              <a:gd name="adj2" fmla="val -21711"/>
            </a:avLst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What do you associate with the word </a:t>
            </a:r>
            <a:r>
              <a:rPr lang="en-GB" b="1" u="sng" dirty="0">
                <a:solidFill>
                  <a:schemeClr val="tx1"/>
                </a:solidFill>
                <a:latin typeface="Twinkl" pitchFamily="2" charset="0"/>
              </a:rPr>
              <a:t>skeleton?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35024" y="2044700"/>
            <a:ext cx="3643312" cy="3327400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743"/>
          <a:stretch/>
        </p:blipFill>
        <p:spPr bwMode="auto">
          <a:xfrm>
            <a:off x="1902032" y="2676524"/>
            <a:ext cx="1413933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5"/>
          <p:cNvSpPr>
            <a:spLocks noGrp="1"/>
          </p:cNvSpPr>
          <p:nvPr>
            <p:ph type="title"/>
          </p:nvPr>
        </p:nvSpPr>
        <p:spPr>
          <a:xfrm>
            <a:off x="503238" y="723900"/>
            <a:ext cx="8220075" cy="631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dirty="0">
                <a:latin typeface="Twinkl" pitchFamily="2" charset="0"/>
              </a:rPr>
              <a:t>Vertebrates and Invertebrates</a:t>
            </a:r>
          </a:p>
        </p:txBody>
      </p:sp>
      <p:sp>
        <p:nvSpPr>
          <p:cNvPr id="11267" name="Title 5"/>
          <p:cNvSpPr>
            <a:spLocks/>
          </p:cNvSpPr>
          <p:nvPr/>
        </p:nvSpPr>
        <p:spPr bwMode="auto">
          <a:xfrm>
            <a:off x="695325" y="1449388"/>
            <a:ext cx="7705725" cy="407987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Twinkl" pitchFamily="2" charset="0"/>
              </a:rPr>
              <a:t>The difference between vertebrates and invertebrates is simple!</a:t>
            </a:r>
          </a:p>
        </p:txBody>
      </p:sp>
      <p:sp>
        <p:nvSpPr>
          <p:cNvPr id="11268" name="Title 5"/>
          <p:cNvSpPr>
            <a:spLocks/>
          </p:cNvSpPr>
          <p:nvPr/>
        </p:nvSpPr>
        <p:spPr bwMode="auto">
          <a:xfrm>
            <a:off x="1695450" y="5555723"/>
            <a:ext cx="2211388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Twinkl" pitchFamily="2" charset="0"/>
              </a:rPr>
              <a:t>vertebrate</a:t>
            </a:r>
          </a:p>
        </p:txBody>
      </p:sp>
      <p:sp>
        <p:nvSpPr>
          <p:cNvPr id="9" name="Title 5"/>
          <p:cNvSpPr>
            <a:spLocks/>
          </p:cNvSpPr>
          <p:nvPr/>
        </p:nvSpPr>
        <p:spPr bwMode="auto">
          <a:xfrm>
            <a:off x="695325" y="5803900"/>
            <a:ext cx="7705725" cy="40798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" pitchFamily="2" charset="0"/>
              </a:rPr>
              <a:t>Now let’s see if you can categorise animals as vertebrates or invertebrates.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37087" y="2044700"/>
            <a:ext cx="3643313" cy="3327400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11272" name="Title 5"/>
          <p:cNvSpPr>
            <a:spLocks/>
          </p:cNvSpPr>
          <p:nvPr/>
        </p:nvSpPr>
        <p:spPr bwMode="auto">
          <a:xfrm>
            <a:off x="5411788" y="5555723"/>
            <a:ext cx="2212975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Twinkl" pitchFamily="2" charset="0"/>
              </a:rPr>
              <a:t>invertebrate</a:t>
            </a:r>
          </a:p>
        </p:txBody>
      </p:sp>
      <p:pic>
        <p:nvPicPr>
          <p:cNvPr id="1127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7721" y="2860148"/>
            <a:ext cx="307474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5"/>
          <p:cNvSpPr>
            <a:spLocks/>
          </p:cNvSpPr>
          <p:nvPr/>
        </p:nvSpPr>
        <p:spPr bwMode="auto">
          <a:xfrm>
            <a:off x="4637087" y="2189163"/>
            <a:ext cx="3643313" cy="487362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latin typeface="Twinkl" pitchFamily="2" charset="0"/>
              </a:rPr>
              <a:t>…and invertebrates don’t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69924" y="2189163"/>
            <a:ext cx="3973512" cy="2205037"/>
            <a:chOff x="723164" y="2189538"/>
            <a:chExt cx="3972099" cy="2204977"/>
          </a:xfrm>
        </p:grpSpPr>
        <p:sp>
          <p:nvSpPr>
            <p:cNvPr id="11277" name="Title 5"/>
            <p:cNvSpPr>
              <a:spLocks/>
            </p:cNvSpPr>
            <p:nvPr/>
          </p:nvSpPr>
          <p:spPr bwMode="auto">
            <a:xfrm>
              <a:off x="723164" y="2189538"/>
              <a:ext cx="3972099" cy="487684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latin typeface="Twinkl" pitchFamily="2" charset="0"/>
                </a:rPr>
                <a:t>Vertebrates have a </a:t>
              </a:r>
              <a:r>
                <a:rPr lang="en-GB" altLang="en-US" sz="1600" dirty="0" smtClean="0">
                  <a:latin typeface="Twinkl" pitchFamily="2" charset="0"/>
                </a:rPr>
                <a:t>backbone (spine</a:t>
              </a:r>
              <a:r>
                <a:rPr lang="en-GB" altLang="en-US" sz="1600" dirty="0">
                  <a:latin typeface="Twinkl" pitchFamily="2" charset="0"/>
                </a:rPr>
                <a:t>)…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2811780" y="3606510"/>
              <a:ext cx="715179" cy="78800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79" name="Title 5"/>
            <p:cNvSpPr>
              <a:spLocks/>
            </p:cNvSpPr>
            <p:nvPr/>
          </p:nvSpPr>
          <p:spPr bwMode="auto">
            <a:xfrm>
              <a:off x="2811780" y="3264840"/>
              <a:ext cx="1478280" cy="156540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b="1">
                  <a:latin typeface="Twinkl" pitchFamily="2" charset="0"/>
                </a:rPr>
                <a:t>Backbone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latin typeface="Twinkl" pitchFamily="2" charset="0"/>
                </a:rPr>
                <a:t>(spine)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503238" y="975757"/>
            <a:ext cx="8220075" cy="63182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GB" altLang="en-US" sz="3300" dirty="0" smtClean="0">
                <a:latin typeface="Twinkl" pitchFamily="2" charset="0"/>
              </a:rPr>
              <a:t>Vertebrate or Invertebrate</a:t>
            </a:r>
            <a:br>
              <a:rPr lang="en-GB" altLang="en-US" sz="3300" dirty="0" smtClean="0">
                <a:latin typeface="Twinkl" pitchFamily="2" charset="0"/>
              </a:rPr>
            </a:br>
            <a:r>
              <a:rPr lang="en-GB" altLang="en-US" dirty="0" smtClean="0">
                <a:solidFill>
                  <a:srgbClr val="F9B000"/>
                </a:solidFill>
                <a:latin typeface="Twinkl" pitchFamily="2" charset="0"/>
              </a:rPr>
              <a:t>Quiz!</a:t>
            </a:r>
            <a:endParaRPr lang="en-GB" altLang="en-US" dirty="0">
              <a:solidFill>
                <a:srgbClr val="F9B000"/>
              </a:solidFill>
              <a:latin typeface="Twinkl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68" y="2379134"/>
            <a:ext cx="4105101" cy="34882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33" y="4275779"/>
            <a:ext cx="2057399" cy="18170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0069" y="1587500"/>
            <a:ext cx="2524257" cy="44014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44" y="4631796"/>
            <a:ext cx="1982511" cy="15070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36" y="2895600"/>
            <a:ext cx="1280677" cy="32115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57" y="5389422"/>
            <a:ext cx="1021075" cy="8286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379" y="5972485"/>
            <a:ext cx="742337" cy="2456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64">
            <a:off x="5598751" y="2420609"/>
            <a:ext cx="847843" cy="4610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19" y="2100936"/>
            <a:ext cx="690463" cy="67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Dog</a:t>
            </a:r>
          </a:p>
        </p:txBody>
      </p:sp>
      <p:sp>
        <p:nvSpPr>
          <p:cNvPr id="6" name="Vertebrate"/>
          <p:cNvSpPr/>
          <p:nvPr/>
        </p:nvSpPr>
        <p:spPr>
          <a:xfrm>
            <a:off x="827088" y="5193771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tx1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tx1"/>
                </a:solidFill>
                <a:latin typeface="Twinkl" pitchFamily="2" charset="0"/>
              </a:rPr>
              <a:t>Invertebrate</a:t>
            </a:r>
          </a:p>
        </p:txBody>
      </p:sp>
      <p:sp>
        <p:nvSpPr>
          <p:cNvPr id="13318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332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6085" y="1744133"/>
            <a:ext cx="3336141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086350" y="5181600"/>
            <a:ext cx="3187700" cy="904875"/>
            <a:chOff x="5086350" y="4031190"/>
            <a:chExt cx="3187700" cy="904875"/>
          </a:xfrm>
        </p:grpSpPr>
        <p:sp>
          <p:nvSpPr>
            <p:cNvPr id="13" name="Invertebrate"/>
            <p:cNvSpPr/>
            <p:nvPr/>
          </p:nvSpPr>
          <p:spPr>
            <a:xfrm>
              <a:off x="5086350" y="4031190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453" y="4168773"/>
              <a:ext cx="522649" cy="66569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27088" y="5193771"/>
            <a:ext cx="3187700" cy="904875"/>
            <a:chOff x="827088" y="4031191"/>
            <a:chExt cx="3187700" cy="904875"/>
          </a:xfrm>
        </p:grpSpPr>
        <p:sp>
          <p:nvSpPr>
            <p:cNvPr id="12" name="Vertebrate"/>
            <p:cNvSpPr/>
            <p:nvPr/>
          </p:nvSpPr>
          <p:spPr>
            <a:xfrm>
              <a:off x="827088" y="4031191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96" y="4183119"/>
              <a:ext cx="617348" cy="64288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tebrate"/>
          <p:cNvSpPr/>
          <p:nvPr/>
        </p:nvSpPr>
        <p:spPr>
          <a:xfrm>
            <a:off x="827088" y="518795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Invertebrate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86350" y="5181600"/>
            <a:ext cx="3187700" cy="904875"/>
            <a:chOff x="5086350" y="5181600"/>
            <a:chExt cx="3187700" cy="904875"/>
          </a:xfrm>
        </p:grpSpPr>
        <p:sp>
          <p:nvSpPr>
            <p:cNvPr id="12" name="Invertebrate"/>
            <p:cNvSpPr/>
            <p:nvPr/>
          </p:nvSpPr>
          <p:spPr>
            <a:xfrm>
              <a:off x="5086350" y="5181600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919" y="5345699"/>
              <a:ext cx="617348" cy="642881"/>
            </a:xfrm>
            <a:prstGeom prst="rect">
              <a:avLst/>
            </a:prstGeom>
          </p:spPr>
        </p:pic>
      </p:grpSp>
      <p:pic>
        <p:nvPicPr>
          <p:cNvPr id="14338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Worm</a:t>
            </a:r>
          </a:p>
        </p:txBody>
      </p:sp>
      <p:sp>
        <p:nvSpPr>
          <p:cNvPr id="14342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434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4222" y="1844871"/>
            <a:ext cx="3495555" cy="258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27088" y="5193771"/>
            <a:ext cx="3187700" cy="904875"/>
            <a:chOff x="827088" y="5193771"/>
            <a:chExt cx="3187700" cy="904875"/>
          </a:xfrm>
        </p:grpSpPr>
        <p:sp>
          <p:nvSpPr>
            <p:cNvPr id="15" name="Vertebrate"/>
            <p:cNvSpPr/>
            <p:nvPr/>
          </p:nvSpPr>
          <p:spPr>
            <a:xfrm>
              <a:off x="827088" y="5193771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</a:t>
              </a: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V</a:t>
              </a: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496" y="5319183"/>
              <a:ext cx="522649" cy="6656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Dinosaur</a:t>
            </a:r>
          </a:p>
        </p:txBody>
      </p:sp>
      <p:sp>
        <p:nvSpPr>
          <p:cNvPr id="6" name="Vertebrate"/>
          <p:cNvSpPr/>
          <p:nvPr/>
        </p:nvSpPr>
        <p:spPr>
          <a:xfrm>
            <a:off x="827088" y="518795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Invertebrate</a:t>
            </a:r>
          </a:p>
        </p:txBody>
      </p:sp>
      <p:sp>
        <p:nvSpPr>
          <p:cNvPr id="15366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536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992" y="1616075"/>
            <a:ext cx="4383027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086350" y="5181600"/>
            <a:ext cx="3187700" cy="904875"/>
            <a:chOff x="5086350" y="4031190"/>
            <a:chExt cx="3187700" cy="904875"/>
          </a:xfrm>
        </p:grpSpPr>
        <p:sp>
          <p:nvSpPr>
            <p:cNvPr id="12" name="Invertebrate"/>
            <p:cNvSpPr/>
            <p:nvPr/>
          </p:nvSpPr>
          <p:spPr>
            <a:xfrm>
              <a:off x="5086350" y="4031190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453" y="4168773"/>
              <a:ext cx="522649" cy="66569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27088" y="5185145"/>
            <a:ext cx="3187700" cy="904875"/>
            <a:chOff x="827088" y="4031191"/>
            <a:chExt cx="3187700" cy="904875"/>
          </a:xfrm>
        </p:grpSpPr>
        <p:sp>
          <p:nvSpPr>
            <p:cNvPr id="15" name="Vertebrate"/>
            <p:cNvSpPr/>
            <p:nvPr/>
          </p:nvSpPr>
          <p:spPr>
            <a:xfrm>
              <a:off x="827088" y="4031191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96" y="4183119"/>
              <a:ext cx="617348" cy="64288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2119</TotalTime>
  <Words>423</Words>
  <Application>Microsoft Office PowerPoint</Application>
  <PresentationFormat>On-screen Show (4:3)</PresentationFormat>
  <Paragraphs>113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Twinkl</vt:lpstr>
      <vt:lpstr>Roboto</vt:lpstr>
      <vt:lpstr>Times New Roman</vt:lpstr>
      <vt:lpstr>Arial</vt:lpstr>
      <vt:lpstr>BPreplay</vt:lpstr>
      <vt:lpstr>Sassoon Infant Rg</vt:lpstr>
      <vt:lpstr>Calibri</vt:lpstr>
      <vt:lpstr>Sassoon Infant Md</vt:lpstr>
      <vt:lpstr>Office Theme</vt:lpstr>
      <vt:lpstr>PowerPoint Presentation</vt:lpstr>
      <vt:lpstr>PowerPoint Presentation</vt:lpstr>
      <vt:lpstr>PowerPoint Presentation</vt:lpstr>
      <vt:lpstr>Skeleton</vt:lpstr>
      <vt:lpstr>Vertebrates and Invertebrates</vt:lpstr>
      <vt:lpstr>Vertebrate or Invertebrate Quiz!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LAUREN  SMITH</cp:lastModifiedBy>
  <cp:revision>158</cp:revision>
  <dcterms:created xsi:type="dcterms:W3CDTF">2014-10-01T16:09:27Z</dcterms:created>
  <dcterms:modified xsi:type="dcterms:W3CDTF">2021-02-26T15:29:01Z</dcterms:modified>
</cp:coreProperties>
</file>