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 id="273" r:id="rId4"/>
    <p:sldId id="267" r:id="rId5"/>
    <p:sldId id="274" r:id="rId6"/>
    <p:sldId id="270" r:id="rId7"/>
    <p:sldId id="27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6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showGuides="1">
      <p:cViewPr varScale="1">
        <p:scale>
          <a:sx n="73" d="100"/>
          <a:sy n="73" d="100"/>
        </p:scale>
        <p:origin x="111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1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254024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381075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ounded Rectangle 3">
            <a:extLst>
              <a:ext uri="{FF2B5EF4-FFF2-40B4-BE49-F238E27FC236}">
                <a16:creationId xmlns:a16="http://schemas.microsoft.com/office/drawing/2014/main" id="{657C6F4E-8F02-48A4-A11C-0067126AA9AD}"/>
              </a:ext>
            </a:extLst>
          </p:cNvPr>
          <p:cNvSpPr/>
          <p:nvPr userDrawn="1"/>
        </p:nvSpPr>
        <p:spPr bwMode="auto">
          <a:xfrm>
            <a:off x="457198" y="438151"/>
            <a:ext cx="8220075" cy="5957887"/>
          </a:xfrm>
          <a:prstGeom prst="roundRect">
            <a:avLst>
              <a:gd name="adj" fmla="val 2649"/>
            </a:avLst>
          </a:prstGeom>
          <a:solidFill>
            <a:schemeClr val="bg1">
              <a:alpha val="95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0" name="Rectangle 9">
            <a:extLst>
              <a:ext uri="{FF2B5EF4-FFF2-40B4-BE49-F238E27FC236}">
                <a16:creationId xmlns:a16="http://schemas.microsoft.com/office/drawing/2014/main" id="{B95DC0DF-9CD3-4722-B68E-678F05DAC4F0}"/>
              </a:ext>
            </a:extLst>
          </p:cNvPr>
          <p:cNvSpPr/>
          <p:nvPr userDrawn="1"/>
        </p:nvSpPr>
        <p:spPr>
          <a:xfrm>
            <a:off x="457198" y="567215"/>
            <a:ext cx="8229604" cy="863288"/>
          </a:xfrm>
          <a:prstGeom prst="rect">
            <a:avLst/>
          </a:prstGeom>
          <a:solidFill>
            <a:srgbClr val="7868A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66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18892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255196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207955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307255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84295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59670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B82E669-EFE0-4FAE-9484-A2E7B14CA2A5}" type="datetimeFigureOut">
              <a:rPr lang="en-GB" smtClean="0"/>
              <a:t>09/02/2021</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2F93C76-AE7A-4891-ADDE-A30436961EBB}" type="slidenum">
              <a:rPr lang="en-GB" smtClean="0"/>
              <a:t>‹#›</a:t>
            </a:fld>
            <a:endParaRPr lang="en-GB"/>
          </a:p>
        </p:txBody>
      </p:sp>
    </p:spTree>
    <p:extLst>
      <p:ext uri="{BB962C8B-B14F-4D97-AF65-F5344CB8AC3E}">
        <p14:creationId xmlns:p14="http://schemas.microsoft.com/office/powerpoint/2010/main" val="311798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977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63040" y="1517441"/>
            <a:ext cx="5721531" cy="5729160"/>
          </a:xfrm>
          <a:prstGeom prst="rect">
            <a:avLst/>
          </a:prstGeom>
        </p:spPr>
      </p:pic>
      <p:sp>
        <p:nvSpPr>
          <p:cNvPr id="6" name="TextBox 5"/>
          <p:cNvSpPr txBox="1"/>
          <p:nvPr/>
        </p:nvSpPr>
        <p:spPr>
          <a:xfrm>
            <a:off x="1698172" y="666206"/>
            <a:ext cx="6074228" cy="584775"/>
          </a:xfrm>
          <a:prstGeom prst="rect">
            <a:avLst/>
          </a:prstGeom>
          <a:noFill/>
        </p:spPr>
        <p:txBody>
          <a:bodyPr wrap="square" rtlCol="0">
            <a:spAutoFit/>
          </a:bodyPr>
          <a:lstStyle/>
          <a:p>
            <a:r>
              <a:rPr lang="en-GB" sz="3200" dirty="0" smtClean="0"/>
              <a:t>Who is this? Why is she important?</a:t>
            </a:r>
            <a:endParaRPr lang="en-GB" sz="3200" dirty="0"/>
          </a:p>
        </p:txBody>
      </p:sp>
    </p:spTree>
    <p:extLst>
      <p:ext uri="{BB962C8B-B14F-4D97-AF65-F5344CB8AC3E}">
        <p14:creationId xmlns:p14="http://schemas.microsoft.com/office/powerpoint/2010/main" val="3386355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6833" y="1575363"/>
            <a:ext cx="7262949" cy="5355312"/>
          </a:xfrm>
          <a:prstGeom prst="rect">
            <a:avLst/>
          </a:prstGeom>
        </p:spPr>
        <p:txBody>
          <a:bodyPr wrap="square">
            <a:spAutoFit/>
          </a:bodyPr>
          <a:lstStyle/>
          <a:p>
            <a:r>
              <a:rPr lang="en-GB" dirty="0"/>
              <a:t>Women haven't always had the same rights as men. It was thought that women were not clever or important enough. </a:t>
            </a:r>
          </a:p>
          <a:p>
            <a:pPr marL="285750" indent="-285750">
              <a:buFont typeface="Arial" panose="020B0604020202020204" pitchFamily="34" charset="0"/>
              <a:buChar char="•"/>
            </a:pPr>
            <a:endParaRPr lang="en-GB" dirty="0"/>
          </a:p>
          <a:p>
            <a:pPr>
              <a:spcBef>
                <a:spcPct val="50000"/>
              </a:spcBef>
              <a:buFont typeface="Arial" panose="020B0604020202020204" pitchFamily="34" charset="0"/>
              <a:buNone/>
              <a:defRPr/>
            </a:pPr>
            <a:r>
              <a:rPr lang="en-GB" dirty="0"/>
              <a:t>A long time ago women were not allowed the right to vote in the UK. </a:t>
            </a:r>
            <a:r>
              <a:rPr lang="en-GB" dirty="0" smtClean="0"/>
              <a:t>That meant that when </a:t>
            </a:r>
            <a:r>
              <a:rPr lang="en-GB" dirty="0"/>
              <a:t>there were big decisions to be made, women’s opinions did not matter. </a:t>
            </a:r>
            <a:endParaRPr lang="en-GB" dirty="0" smtClean="0"/>
          </a:p>
          <a:p>
            <a:pPr>
              <a:spcBef>
                <a:spcPct val="50000"/>
              </a:spcBef>
              <a:buFont typeface="Arial" panose="020B0604020202020204" pitchFamily="34" charset="0"/>
              <a:buNone/>
              <a:defRPr/>
            </a:pPr>
            <a:r>
              <a:rPr lang="en-GB" altLang="en-US" dirty="0" smtClean="0">
                <a:ea typeface="Sassoon Infant Rg" panose="02000503030000020003" pitchFamily="50" charset="0"/>
                <a:cs typeface="Arial" panose="020B0604020202020204" pitchFamily="34" charset="0"/>
              </a:rPr>
              <a:t>Women </a:t>
            </a:r>
            <a:r>
              <a:rPr lang="en-GB" altLang="en-US" dirty="0">
                <a:ea typeface="Sassoon Infant Rg" panose="02000503030000020003" pitchFamily="50" charset="0"/>
                <a:cs typeface="Arial" panose="020B0604020202020204" pitchFamily="34" charset="0"/>
              </a:rPr>
              <a:t>were not allowed to:</a:t>
            </a:r>
          </a:p>
          <a:p>
            <a:pPr marL="285750" indent="-285750">
              <a:spcBef>
                <a:spcPts val="0"/>
              </a:spcBef>
              <a:buFont typeface="Arial" panose="020B0604020202020204" pitchFamily="34" charset="0"/>
              <a:buChar char="•"/>
              <a:tabLst>
                <a:tab pos="88900" algn="l"/>
              </a:tabLst>
              <a:defRPr/>
            </a:pPr>
            <a:r>
              <a:rPr lang="en-GB" altLang="en-US" dirty="0" smtClean="0">
                <a:ea typeface="Sassoon Infant Rg" panose="02000503030000020003" pitchFamily="50" charset="0"/>
                <a:cs typeface="Arial" panose="020B0604020202020204" pitchFamily="34" charset="0"/>
              </a:rPr>
              <a:t>Women were </a:t>
            </a:r>
            <a:r>
              <a:rPr lang="en-GB" altLang="en-US" b="1" dirty="0" smtClean="0">
                <a:ea typeface="Sassoon Infant Rg" panose="02000503030000020003" pitchFamily="50" charset="0"/>
                <a:cs typeface="Arial" panose="020B0604020202020204" pitchFamily="34" charset="0"/>
              </a:rPr>
              <a:t>not allowed to vote </a:t>
            </a:r>
            <a:r>
              <a:rPr lang="en-GB" altLang="en-US" dirty="0">
                <a:ea typeface="Sassoon Infant Rg" panose="02000503030000020003" pitchFamily="50" charset="0"/>
                <a:cs typeface="Arial" panose="020B0604020202020204" pitchFamily="34" charset="0"/>
              </a:rPr>
              <a:t>(it was thought that they weren’t intelligent enough to understand what went on in the world of politics.)     </a:t>
            </a:r>
          </a:p>
          <a:p>
            <a:pPr marL="285750" indent="-285750">
              <a:spcBef>
                <a:spcPts val="0"/>
              </a:spcBef>
              <a:buFont typeface="Arial" panose="020B0604020202020204" pitchFamily="34" charset="0"/>
              <a:buChar char="•"/>
              <a:tabLst>
                <a:tab pos="88900" algn="l"/>
              </a:tabLst>
              <a:defRPr/>
            </a:pPr>
            <a:r>
              <a:rPr lang="en-GB" altLang="en-US" dirty="0" smtClean="0">
                <a:ea typeface="Sassoon Infant Rg" panose="02000503030000020003" pitchFamily="50" charset="0"/>
                <a:cs typeface="Arial" panose="020B0604020202020204" pitchFamily="34" charset="0"/>
              </a:rPr>
              <a:t>Women were not allowed to </a:t>
            </a:r>
            <a:r>
              <a:rPr lang="en-GB" altLang="en-US" b="1" dirty="0" smtClean="0">
                <a:ea typeface="Sassoon Infant Rg" panose="02000503030000020003" pitchFamily="50" charset="0"/>
                <a:cs typeface="Arial" panose="020B0604020202020204" pitchFamily="34" charset="0"/>
              </a:rPr>
              <a:t>own </a:t>
            </a:r>
            <a:r>
              <a:rPr lang="en-GB" altLang="en-US" b="1" dirty="0">
                <a:ea typeface="Sassoon Infant Rg" panose="02000503030000020003" pitchFamily="50" charset="0"/>
                <a:cs typeface="Arial" panose="020B0604020202020204" pitchFamily="34" charset="0"/>
              </a:rPr>
              <a:t>property like houses.</a:t>
            </a:r>
            <a:r>
              <a:rPr lang="en-GB" altLang="en-US" dirty="0">
                <a:ea typeface="Sassoon Infant Rg" panose="02000503030000020003" pitchFamily="50" charset="0"/>
                <a:cs typeface="Arial" panose="020B0604020202020204" pitchFamily="34" charset="0"/>
              </a:rPr>
              <a:t>	</a:t>
            </a:r>
          </a:p>
          <a:p>
            <a:pPr marL="285750" indent="-285750">
              <a:spcBef>
                <a:spcPts val="0"/>
              </a:spcBef>
              <a:buFont typeface="Arial" panose="020B0604020202020204" pitchFamily="34" charset="0"/>
              <a:buChar char="•"/>
              <a:tabLst>
                <a:tab pos="88900" algn="l"/>
              </a:tabLst>
              <a:defRPr/>
            </a:pPr>
            <a:r>
              <a:rPr lang="en-GB" altLang="en-US" dirty="0" smtClean="0">
                <a:ea typeface="Sassoon Infant Rg" panose="02000503030000020003" pitchFamily="50" charset="0"/>
                <a:cs typeface="Arial" panose="020B0604020202020204" pitchFamily="34" charset="0"/>
              </a:rPr>
              <a:t>Women were not allowed to do </a:t>
            </a:r>
            <a:r>
              <a:rPr lang="en-GB" altLang="en-US" dirty="0">
                <a:ea typeface="Sassoon Infant Rg" panose="02000503030000020003" pitchFamily="50" charset="0"/>
                <a:cs typeface="Arial" panose="020B0604020202020204" pitchFamily="34" charset="0"/>
              </a:rPr>
              <a:t>‘</a:t>
            </a:r>
            <a:r>
              <a:rPr lang="en-GB" altLang="en-US" b="1" dirty="0">
                <a:ea typeface="Sassoon Infant Rg" panose="02000503030000020003" pitchFamily="50" charset="0"/>
                <a:cs typeface="Arial" panose="020B0604020202020204" pitchFamily="34" charset="0"/>
              </a:rPr>
              <a:t>important’ jobs, </a:t>
            </a:r>
            <a:r>
              <a:rPr lang="en-GB" altLang="en-US" dirty="0">
                <a:ea typeface="Sassoon Infant Rg" panose="02000503030000020003" pitchFamily="50" charset="0"/>
                <a:cs typeface="Arial" panose="020B0604020202020204" pitchFamily="34" charset="0"/>
              </a:rPr>
              <a:t>e.g. doctors or lawyers</a:t>
            </a:r>
            <a:r>
              <a:rPr lang="en-GB" altLang="en-US" dirty="0" smtClean="0">
                <a:ea typeface="Sassoon Infant Rg" panose="02000503030000020003" pitchFamily="50" charset="0"/>
                <a:cs typeface="Arial" panose="020B0604020202020204" pitchFamily="34" charset="0"/>
              </a:rPr>
              <a:t>.</a:t>
            </a:r>
            <a:endParaRPr lang="en-GB" altLang="en-US" dirty="0">
              <a:ea typeface="Sassoon Infant Rg" panose="02000503030000020003" pitchFamily="50" charset="0"/>
              <a:cs typeface="Arial" panose="020B0604020202020204" pitchFamily="34" charset="0"/>
            </a:endParaRPr>
          </a:p>
          <a:p>
            <a:pPr marL="285750" indent="-285750">
              <a:spcBef>
                <a:spcPts val="0"/>
              </a:spcBef>
              <a:buFont typeface="Arial" panose="020B0604020202020204" pitchFamily="34" charset="0"/>
              <a:buChar char="•"/>
              <a:tabLst>
                <a:tab pos="88900" algn="l"/>
              </a:tabLst>
              <a:defRPr/>
            </a:pPr>
            <a:r>
              <a:rPr lang="en-GB" altLang="en-US" dirty="0" smtClean="0">
                <a:ea typeface="Sassoon Infant Rg" panose="02000503030000020003" pitchFamily="50" charset="0"/>
                <a:cs typeface="Arial" panose="020B0604020202020204" pitchFamily="34" charset="0"/>
              </a:rPr>
              <a:t>Women were not seen as </a:t>
            </a:r>
            <a:r>
              <a:rPr lang="en-GB" altLang="en-US" dirty="0">
                <a:ea typeface="Sassoon Infant Rg" panose="02000503030000020003" pitchFamily="50" charset="0"/>
                <a:cs typeface="Arial" panose="020B0604020202020204" pitchFamily="34" charset="0"/>
              </a:rPr>
              <a:t>important </a:t>
            </a:r>
            <a:r>
              <a:rPr lang="en-GB" altLang="en-US" dirty="0" smtClean="0">
                <a:ea typeface="Sassoon Infant Rg" panose="02000503030000020003" pitchFamily="50" charset="0"/>
                <a:cs typeface="Arial" panose="020B0604020202020204" pitchFamily="34" charset="0"/>
              </a:rPr>
              <a:t>enough for </a:t>
            </a:r>
            <a:r>
              <a:rPr lang="en-GB" altLang="en-US" dirty="0">
                <a:ea typeface="Sassoon Infant Rg" panose="02000503030000020003" pitchFamily="50" charset="0"/>
                <a:cs typeface="Arial" panose="020B0604020202020204" pitchFamily="34" charset="0"/>
              </a:rPr>
              <a:t>girls and young women to go to </a:t>
            </a:r>
            <a:r>
              <a:rPr lang="en-GB" altLang="en-US" b="1" dirty="0">
                <a:ea typeface="Sassoon Infant Rg" panose="02000503030000020003" pitchFamily="50" charset="0"/>
                <a:cs typeface="Arial" panose="020B0604020202020204" pitchFamily="34" charset="0"/>
              </a:rPr>
              <a:t>school and university</a:t>
            </a:r>
            <a:r>
              <a:rPr lang="en-GB" altLang="en-US" b="1" dirty="0" smtClean="0">
                <a:ea typeface="Sassoon Infant Rg" panose="02000503030000020003" pitchFamily="50" charset="0"/>
                <a:cs typeface="Arial" panose="020B0604020202020204" pitchFamily="34" charset="0"/>
              </a:rPr>
              <a:t>.</a:t>
            </a:r>
          </a:p>
          <a:p>
            <a:pPr marL="285750" indent="-285750">
              <a:spcBef>
                <a:spcPts val="0"/>
              </a:spcBef>
              <a:buFont typeface="Arial" panose="020B0604020202020204" pitchFamily="34" charset="0"/>
              <a:buChar char="•"/>
              <a:tabLst>
                <a:tab pos="88900" algn="l"/>
              </a:tabLst>
              <a:defRPr/>
            </a:pPr>
            <a:r>
              <a:rPr lang="en-GB" altLang="en-US" dirty="0" smtClean="0">
                <a:ea typeface="Sassoon Infant Rg" panose="02000503030000020003" pitchFamily="50" charset="0"/>
                <a:cs typeface="Arial" panose="020B0604020202020204" pitchFamily="34" charset="0"/>
              </a:rPr>
              <a:t>Women were not allowed to </a:t>
            </a:r>
            <a:r>
              <a:rPr lang="en-GB" altLang="en-US" b="1" dirty="0" smtClean="0">
                <a:ea typeface="Sassoon Infant Rg" panose="02000503030000020003" pitchFamily="50" charset="0"/>
                <a:cs typeface="Arial" panose="020B0604020202020204" pitchFamily="34" charset="0"/>
              </a:rPr>
              <a:t>play sport.</a:t>
            </a:r>
          </a:p>
          <a:p>
            <a:pPr marL="285750" indent="-285750">
              <a:spcBef>
                <a:spcPts val="0"/>
              </a:spcBef>
              <a:buFont typeface="Arial" panose="020B0604020202020204" pitchFamily="34" charset="0"/>
              <a:buChar char="•"/>
              <a:tabLst>
                <a:tab pos="88900" algn="l"/>
              </a:tabLst>
              <a:defRPr/>
            </a:pPr>
            <a:r>
              <a:rPr lang="en-GB" altLang="en-US" dirty="0" smtClean="0">
                <a:ea typeface="Sassoon Infant Rg" panose="02000503030000020003" pitchFamily="50" charset="0"/>
                <a:cs typeface="Arial" panose="020B0604020202020204" pitchFamily="34" charset="0"/>
              </a:rPr>
              <a:t>Women were not allowed to join the </a:t>
            </a:r>
            <a:r>
              <a:rPr lang="en-GB" altLang="en-US" b="1" dirty="0" smtClean="0">
                <a:ea typeface="Sassoon Infant Rg" panose="02000503030000020003" pitchFamily="50" charset="0"/>
                <a:cs typeface="Arial" panose="020B0604020202020204" pitchFamily="34" charset="0"/>
              </a:rPr>
              <a:t>military (army).</a:t>
            </a:r>
          </a:p>
          <a:p>
            <a:pPr marL="285750" indent="-285750">
              <a:spcBef>
                <a:spcPts val="0"/>
              </a:spcBef>
              <a:buFont typeface="Arial" panose="020B0604020202020204" pitchFamily="34" charset="0"/>
              <a:buChar char="•"/>
              <a:tabLst>
                <a:tab pos="88900" algn="l"/>
              </a:tabLst>
              <a:defRPr/>
            </a:pPr>
            <a:r>
              <a:rPr lang="en-GB" altLang="en-US" dirty="0" smtClean="0">
                <a:ea typeface="Sassoon Infant Rg" panose="02000503030000020003" pitchFamily="50" charset="0"/>
                <a:cs typeface="Arial" panose="020B0604020202020204" pitchFamily="34" charset="0"/>
              </a:rPr>
              <a:t>Women were not allowed </a:t>
            </a:r>
            <a:r>
              <a:rPr lang="en-GB" altLang="en-US" b="1" dirty="0" smtClean="0">
                <a:ea typeface="Sassoon Infant Rg" panose="02000503030000020003" pitchFamily="50" charset="0"/>
                <a:cs typeface="Arial" panose="020B0604020202020204" pitchFamily="34" charset="0"/>
              </a:rPr>
              <a:t>to shop on their own. </a:t>
            </a:r>
            <a:endParaRPr lang="en-GB" altLang="en-US" b="1" dirty="0">
              <a:ea typeface="Sassoon Infant Rg" panose="02000503030000020003" pitchFamily="50" charset="0"/>
              <a:cs typeface="Arial" panose="020B060402020202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7" name="TextBox 6"/>
          <p:cNvSpPr txBox="1"/>
          <p:nvPr/>
        </p:nvSpPr>
        <p:spPr>
          <a:xfrm>
            <a:off x="1672046" y="731520"/>
            <a:ext cx="5969725" cy="584775"/>
          </a:xfrm>
          <a:prstGeom prst="rect">
            <a:avLst/>
          </a:prstGeom>
          <a:noFill/>
        </p:spPr>
        <p:txBody>
          <a:bodyPr wrap="square" rtlCol="0">
            <a:spAutoFit/>
          </a:bodyPr>
          <a:lstStyle/>
          <a:p>
            <a:r>
              <a:rPr lang="en-GB" sz="3200" dirty="0" smtClean="0"/>
              <a:t>Emily Davidson</a:t>
            </a:r>
            <a:endParaRPr lang="en-GB" sz="3200" dirty="0"/>
          </a:p>
        </p:txBody>
      </p:sp>
    </p:spTree>
    <p:extLst>
      <p:ext uri="{BB962C8B-B14F-4D97-AF65-F5344CB8AC3E}">
        <p14:creationId xmlns:p14="http://schemas.microsoft.com/office/powerpoint/2010/main" val="2123355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777" y="1582340"/>
            <a:ext cx="6988629" cy="3416320"/>
          </a:xfrm>
          <a:prstGeom prst="rect">
            <a:avLst/>
          </a:prstGeom>
        </p:spPr>
        <p:txBody>
          <a:bodyPr wrap="square">
            <a:spAutoFit/>
          </a:bodyPr>
          <a:lstStyle/>
          <a:p>
            <a:pPr marL="285750" indent="-285750">
              <a:buFont typeface="Arial" panose="020B0604020202020204" pitchFamily="34" charset="0"/>
              <a:buChar char="•"/>
            </a:pPr>
            <a:r>
              <a:rPr lang="en-GB" dirty="0"/>
              <a:t>There were many women - and men too - who fought hard to get the law changed.</a:t>
            </a:r>
          </a:p>
          <a:p>
            <a:endParaRPr lang="en-GB" dirty="0"/>
          </a:p>
          <a:p>
            <a:pPr marL="285750" indent="-285750">
              <a:buFont typeface="Arial" panose="020B0604020202020204" pitchFamily="34" charset="0"/>
              <a:buChar char="•"/>
            </a:pPr>
            <a:r>
              <a:rPr lang="en-GB" dirty="0" smtClean="0"/>
              <a:t>A group  of people called suffragettes came together to try and change this.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Emily Davison was one of the most famous members of the group.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She went </a:t>
            </a:r>
            <a:r>
              <a:rPr lang="en-GB" dirty="0"/>
              <a:t>to extreme measures to continue their campaign; they smashed windows, burned down churches and chained themselves to buildings.</a:t>
            </a:r>
          </a:p>
          <a:p>
            <a:endParaRPr lang="en-GB" dirty="0"/>
          </a:p>
        </p:txBody>
      </p:sp>
      <p:pic>
        <p:nvPicPr>
          <p:cNvPr id="3" name="Picture 2"/>
          <p:cNvPicPr>
            <a:picLocks noChangeAspect="1"/>
          </p:cNvPicPr>
          <p:nvPr/>
        </p:nvPicPr>
        <p:blipFill>
          <a:blip r:embed="rId2"/>
          <a:stretch>
            <a:fillRect/>
          </a:stretch>
        </p:blipFill>
        <p:spPr>
          <a:xfrm>
            <a:off x="4950625" y="4433847"/>
            <a:ext cx="3030781" cy="3034822"/>
          </a:xfrm>
          <a:prstGeom prst="rect">
            <a:avLst/>
          </a:prstGeom>
        </p:spPr>
      </p:pic>
      <p:sp>
        <p:nvSpPr>
          <p:cNvPr id="4" name="Rectangle 3"/>
          <p:cNvSpPr/>
          <p:nvPr/>
        </p:nvSpPr>
        <p:spPr>
          <a:xfrm>
            <a:off x="718457" y="5404898"/>
            <a:ext cx="4572000" cy="646331"/>
          </a:xfrm>
          <a:prstGeom prst="rect">
            <a:avLst/>
          </a:prstGeom>
        </p:spPr>
        <p:txBody>
          <a:bodyPr>
            <a:spAutoFit/>
          </a:bodyPr>
          <a:lstStyle/>
          <a:p>
            <a:pPr marL="285750" indent="-285750">
              <a:spcBef>
                <a:spcPct val="50000"/>
              </a:spcBef>
              <a:buFont typeface="Arial" panose="020B0604020202020204" pitchFamily="34" charset="0"/>
              <a:buChar char="•"/>
            </a:pPr>
            <a:r>
              <a:rPr lang="en-GB" altLang="en-US" dirty="0">
                <a:latin typeface="Arial" panose="020B0604020202020204" pitchFamily="34" charset="0"/>
                <a:ea typeface="Sassoon Infant Rg" pitchFamily="50" charset="0"/>
                <a:cs typeface="Arial" panose="020B0604020202020204" pitchFamily="34" charset="0"/>
              </a:rPr>
              <a:t>Emily Wilding Davison was born in London in 1872 and became a teacher.</a:t>
            </a:r>
          </a:p>
        </p:txBody>
      </p:sp>
      <p:sp>
        <p:nvSpPr>
          <p:cNvPr id="5" name="TextBox 4"/>
          <p:cNvSpPr txBox="1"/>
          <p:nvPr/>
        </p:nvSpPr>
        <p:spPr>
          <a:xfrm>
            <a:off x="1240971" y="770708"/>
            <a:ext cx="5969725" cy="584775"/>
          </a:xfrm>
          <a:prstGeom prst="rect">
            <a:avLst/>
          </a:prstGeom>
          <a:noFill/>
        </p:spPr>
        <p:txBody>
          <a:bodyPr wrap="square" rtlCol="0">
            <a:spAutoFit/>
          </a:bodyPr>
          <a:lstStyle/>
          <a:p>
            <a:r>
              <a:rPr lang="en-GB" sz="3200" dirty="0" smtClean="0"/>
              <a:t>So what did Emily Davidson do?</a:t>
            </a:r>
            <a:endParaRPr lang="en-GB" sz="3200" dirty="0"/>
          </a:p>
        </p:txBody>
      </p:sp>
    </p:spTree>
    <p:extLst>
      <p:ext uri="{BB962C8B-B14F-4D97-AF65-F5344CB8AC3E}">
        <p14:creationId xmlns:p14="http://schemas.microsoft.com/office/powerpoint/2010/main" val="1100232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424756-CAF2-4AC7-B0F4-2A3D83565520}"/>
              </a:ext>
            </a:extLst>
          </p:cNvPr>
          <p:cNvSpPr txBox="1"/>
          <p:nvPr/>
        </p:nvSpPr>
        <p:spPr>
          <a:xfrm>
            <a:off x="1005840" y="644760"/>
            <a:ext cx="5854772" cy="646331"/>
          </a:xfrm>
          <a:prstGeom prst="rect">
            <a:avLst/>
          </a:prstGeom>
          <a:noFill/>
        </p:spPr>
        <p:txBody>
          <a:bodyPr wrap="square" rtlCol="0">
            <a:spAutoFit/>
          </a:bodyPr>
          <a:lstStyle/>
          <a:p>
            <a:pPr>
              <a:spcAft>
                <a:spcPts val="600"/>
              </a:spcAft>
            </a:pPr>
            <a:r>
              <a:rPr lang="en-GB" sz="3600" b="1" dirty="0">
                <a:latin typeface="Twinkl" pitchFamily="2" charset="0"/>
              </a:rPr>
              <a:t>Emily Davison’s Life</a:t>
            </a:r>
          </a:p>
        </p:txBody>
      </p:sp>
      <p:sp>
        <p:nvSpPr>
          <p:cNvPr id="12" name="TextBox 11">
            <a:extLst>
              <a:ext uri="{FF2B5EF4-FFF2-40B4-BE49-F238E27FC236}">
                <a16:creationId xmlns:a16="http://schemas.microsoft.com/office/drawing/2014/main" id="{827CE4B3-CB24-4F9F-A6E4-20AA3D905E12}"/>
              </a:ext>
            </a:extLst>
          </p:cNvPr>
          <p:cNvSpPr txBox="1"/>
          <p:nvPr/>
        </p:nvSpPr>
        <p:spPr>
          <a:xfrm>
            <a:off x="723683" y="1705081"/>
            <a:ext cx="4344706" cy="4247317"/>
          </a:xfrm>
          <a:prstGeom prst="rect">
            <a:avLst/>
          </a:prstGeom>
          <a:noFill/>
        </p:spPr>
        <p:txBody>
          <a:bodyPr wrap="square">
            <a:spAutoFit/>
          </a:bodyPr>
          <a:lstStyle/>
          <a:p>
            <a:pPr marL="285750" indent="-285750">
              <a:spcBef>
                <a:spcPct val="50000"/>
              </a:spcBef>
              <a:buFont typeface="Arial" panose="020B0604020202020204" pitchFamily="34" charset="0"/>
              <a:buChar char="•"/>
              <a:defRPr/>
            </a:pPr>
            <a:r>
              <a:rPr lang="en-GB" altLang="en-US" dirty="0">
                <a:latin typeface="Arial" panose="020B0604020202020204" pitchFamily="34" charset="0"/>
                <a:ea typeface="Sassoon Infant Rg" panose="02000503030000020003" pitchFamily="50" charset="0"/>
                <a:cs typeface="Arial" panose="020B0604020202020204" pitchFamily="34" charset="0"/>
              </a:rPr>
              <a:t>Emily Davison was sent to jail 9 times during her </a:t>
            </a:r>
            <a:r>
              <a:rPr lang="en-GB" altLang="en-US" dirty="0" smtClean="0">
                <a:latin typeface="Arial" panose="020B0604020202020204" pitchFamily="34" charset="0"/>
                <a:ea typeface="Sassoon Infant Rg" panose="02000503030000020003" pitchFamily="50" charset="0"/>
                <a:cs typeface="Arial" panose="020B0604020202020204" pitchFamily="34" charset="0"/>
              </a:rPr>
              <a:t>life for breaking the law.</a:t>
            </a:r>
            <a:endParaRPr lang="en-GB" altLang="en-US" dirty="0">
              <a:latin typeface="Arial" panose="020B0604020202020204" pitchFamily="34" charset="0"/>
              <a:ea typeface="Sassoon Infant Rg" panose="02000503030000020003" pitchFamily="50" charset="0"/>
              <a:cs typeface="Arial" panose="020B0604020202020204" pitchFamily="34" charset="0"/>
            </a:endParaRPr>
          </a:p>
          <a:p>
            <a:pPr marL="285750" indent="-285750">
              <a:spcBef>
                <a:spcPct val="50000"/>
              </a:spcBef>
              <a:buFont typeface="Arial" panose="020B0604020202020204" pitchFamily="34" charset="0"/>
              <a:buChar char="•"/>
              <a:defRPr/>
            </a:pPr>
            <a:r>
              <a:rPr lang="en-GB" altLang="en-US" dirty="0">
                <a:latin typeface="Arial" panose="020B0604020202020204" pitchFamily="34" charset="0"/>
                <a:ea typeface="Sassoon Infant Rg" panose="02000503030000020003" pitchFamily="50" charset="0"/>
                <a:cs typeface="Arial" panose="020B0604020202020204" pitchFamily="34" charset="0"/>
              </a:rPr>
              <a:t>She is best known for stepping out in front of King George V’s </a:t>
            </a:r>
            <a:r>
              <a:rPr lang="en-GB" altLang="en-US" dirty="0" smtClean="0">
                <a:latin typeface="Arial" panose="020B0604020202020204" pitchFamily="34" charset="0"/>
                <a:ea typeface="Sassoon Infant Rg" panose="02000503030000020003" pitchFamily="50" charset="0"/>
                <a:cs typeface="Arial" panose="020B0604020202020204" pitchFamily="34" charset="0"/>
              </a:rPr>
              <a:t>horse during a horse race.</a:t>
            </a:r>
            <a:endParaRPr lang="en-GB" altLang="en-US" dirty="0">
              <a:latin typeface="Arial" panose="020B0604020202020204" pitchFamily="34" charset="0"/>
              <a:ea typeface="Sassoon Infant Rg" panose="02000503030000020003" pitchFamily="50" charset="0"/>
              <a:cs typeface="Arial" panose="020B0604020202020204" pitchFamily="34" charset="0"/>
            </a:endParaRPr>
          </a:p>
          <a:p>
            <a:pPr marL="285750" indent="-285750">
              <a:spcBef>
                <a:spcPct val="50000"/>
              </a:spcBef>
              <a:buFont typeface="Arial" panose="020B0604020202020204" pitchFamily="34" charset="0"/>
              <a:buChar char="•"/>
              <a:defRPr/>
            </a:pPr>
            <a:r>
              <a:rPr lang="en-GB" altLang="en-US" dirty="0">
                <a:latin typeface="Arial" panose="020B0604020202020204" pitchFamily="34" charset="0"/>
                <a:ea typeface="Sassoon Infant Rg" panose="02000503030000020003" pitchFamily="50" charset="0"/>
                <a:cs typeface="Arial" panose="020B0604020202020204" pitchFamily="34" charset="0"/>
              </a:rPr>
              <a:t>It is thought that Emily Davison was trying to attach a ‘Votes for Women’ </a:t>
            </a:r>
            <a:r>
              <a:rPr lang="en-GB" altLang="en-US" dirty="0" smtClean="0">
                <a:latin typeface="Arial" panose="020B0604020202020204" pitchFamily="34" charset="0"/>
                <a:ea typeface="Sassoon Infant Rg" panose="02000503030000020003" pitchFamily="50" charset="0"/>
                <a:cs typeface="Arial" panose="020B0604020202020204" pitchFamily="34" charset="0"/>
              </a:rPr>
              <a:t>sign </a:t>
            </a:r>
            <a:r>
              <a:rPr lang="en-GB" altLang="en-US" dirty="0">
                <a:latin typeface="Arial" panose="020B0604020202020204" pitchFamily="34" charset="0"/>
                <a:ea typeface="Sassoon Infant Rg" panose="02000503030000020003" pitchFamily="50" charset="0"/>
                <a:cs typeface="Arial" panose="020B0604020202020204" pitchFamily="34" charset="0"/>
              </a:rPr>
              <a:t>to the King’s horse and was trampled.</a:t>
            </a:r>
          </a:p>
          <a:p>
            <a:pPr marL="285750" indent="-285750">
              <a:spcBef>
                <a:spcPct val="50000"/>
              </a:spcBef>
              <a:buFont typeface="Arial" panose="020B0604020202020204" pitchFamily="34" charset="0"/>
              <a:buChar char="•"/>
              <a:defRPr/>
            </a:pPr>
            <a:r>
              <a:rPr lang="en-GB" altLang="en-US" dirty="0">
                <a:latin typeface="Arial" panose="020B0604020202020204" pitchFamily="34" charset="0"/>
                <a:ea typeface="Sassoon Infant Rg" panose="02000503030000020003" pitchFamily="50" charset="0"/>
                <a:cs typeface="Arial" panose="020B0604020202020204" pitchFamily="34" charset="0"/>
              </a:rPr>
              <a:t>Emily Davison died in hospital a few days later on 8 June 1913 as a result of her injuries.</a:t>
            </a:r>
          </a:p>
          <a:p>
            <a:pPr marL="285750" indent="-285750">
              <a:spcBef>
                <a:spcPct val="50000"/>
              </a:spcBef>
              <a:buFont typeface="Arial" panose="020B0604020202020204" pitchFamily="34" charset="0"/>
              <a:buChar char="•"/>
            </a:pPr>
            <a:endParaRPr lang="en-GB" altLang="en-US" sz="1800" dirty="0">
              <a:latin typeface="Twinkl" pitchFamily="2" charset="0"/>
              <a:ea typeface="Sassoon Infant Rg" pitchFamily="50" charset="0"/>
              <a:cs typeface="Sassoon Infant Rg" pitchFamily="50" charset="0"/>
            </a:endParaRPr>
          </a:p>
        </p:txBody>
      </p:sp>
      <p:pic>
        <p:nvPicPr>
          <p:cNvPr id="6" name="Picture 5" descr="A person wearing a hat&#10;&#10;Description automatically generated">
            <a:extLst>
              <a:ext uri="{FF2B5EF4-FFF2-40B4-BE49-F238E27FC236}">
                <a16:creationId xmlns:a16="http://schemas.microsoft.com/office/drawing/2014/main" id="{020A1295-F0BE-4675-B090-FB01F77672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39755" y="2790227"/>
            <a:ext cx="4038663" cy="3634085"/>
          </a:xfrm>
          <a:prstGeom prst="rect">
            <a:avLst/>
          </a:prstGeom>
        </p:spPr>
      </p:pic>
    </p:spTree>
    <p:extLst>
      <p:ext uri="{BB962C8B-B14F-4D97-AF65-F5344CB8AC3E}">
        <p14:creationId xmlns:p14="http://schemas.microsoft.com/office/powerpoint/2010/main" val="23442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uilding, outdoor, street, person&#10;&#10;Description automatically generated">
            <a:extLst>
              <a:ext uri="{FF2B5EF4-FFF2-40B4-BE49-F238E27FC236}">
                <a16:creationId xmlns:a16="http://schemas.microsoft.com/office/drawing/2014/main" id="{070DA0AA-F354-4434-B88B-10CC0097194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98182" y="1717158"/>
            <a:ext cx="6210980" cy="4391880"/>
          </a:xfrm>
          <a:prstGeom prst="rect">
            <a:avLst/>
          </a:prstGeom>
          <a:ln w="28575">
            <a:solidFill>
              <a:schemeClr val="tx1"/>
            </a:solidFill>
          </a:ln>
        </p:spPr>
      </p:pic>
    </p:spTree>
    <p:extLst>
      <p:ext uri="{BB962C8B-B14F-4D97-AF65-F5344CB8AC3E}">
        <p14:creationId xmlns:p14="http://schemas.microsoft.com/office/powerpoint/2010/main" val="264872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AB8A5F-AB72-427D-ADEA-0241E60AFE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76354" y="2638527"/>
            <a:ext cx="3351832" cy="3768134"/>
          </a:xfrm>
          <a:prstGeom prst="rect">
            <a:avLst/>
          </a:prstGeom>
        </p:spPr>
      </p:pic>
      <p:pic>
        <p:nvPicPr>
          <p:cNvPr id="9" name="Picture 8" descr="A person wearing a costume&#10;&#10;Description automatically generated">
            <a:extLst>
              <a:ext uri="{FF2B5EF4-FFF2-40B4-BE49-F238E27FC236}">
                <a16:creationId xmlns:a16="http://schemas.microsoft.com/office/drawing/2014/main" id="{E36A0C25-D658-43E2-9F3A-2DAC1F8FB23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40310"/>
          <a:stretch/>
        </p:blipFill>
        <p:spPr>
          <a:xfrm flipH="1">
            <a:off x="592230" y="2651495"/>
            <a:ext cx="2584723" cy="3755166"/>
          </a:xfrm>
          <a:prstGeom prst="rect">
            <a:avLst/>
          </a:prstGeom>
        </p:spPr>
      </p:pic>
      <p:pic>
        <p:nvPicPr>
          <p:cNvPr id="11" name="Picture 10" descr="A close up of a logo&#10;&#10;Description automatically generated">
            <a:extLst>
              <a:ext uri="{FF2B5EF4-FFF2-40B4-BE49-F238E27FC236}">
                <a16:creationId xmlns:a16="http://schemas.microsoft.com/office/drawing/2014/main" id="{D537F1A1-AE12-4D79-B96A-DD2FA083FAB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7116"/>
          <a:stretch/>
        </p:blipFill>
        <p:spPr>
          <a:xfrm>
            <a:off x="2525187" y="5404338"/>
            <a:ext cx="1840710" cy="1002323"/>
          </a:xfrm>
          <a:prstGeom prst="rect">
            <a:avLst/>
          </a:prstGeom>
        </p:spPr>
      </p:pic>
      <p:sp>
        <p:nvSpPr>
          <p:cNvPr id="19" name="TextBox 18">
            <a:extLst>
              <a:ext uri="{FF2B5EF4-FFF2-40B4-BE49-F238E27FC236}">
                <a16:creationId xmlns:a16="http://schemas.microsoft.com/office/drawing/2014/main" id="{39562FEA-BC34-4CCE-B287-96FCC7673895}"/>
              </a:ext>
            </a:extLst>
          </p:cNvPr>
          <p:cNvSpPr txBox="1"/>
          <p:nvPr/>
        </p:nvSpPr>
        <p:spPr>
          <a:xfrm>
            <a:off x="1369853" y="1693687"/>
            <a:ext cx="5992088" cy="1200329"/>
          </a:xfrm>
          <a:prstGeom prst="rect">
            <a:avLst/>
          </a:prstGeom>
          <a:noFill/>
        </p:spPr>
        <p:txBody>
          <a:bodyPr wrap="square">
            <a:spAutoFit/>
          </a:bodyPr>
          <a:lstStyle/>
          <a:p>
            <a:pPr algn="ctr">
              <a:lnSpc>
                <a:spcPct val="150000"/>
              </a:lnSpc>
              <a:spcBef>
                <a:spcPct val="0"/>
              </a:spcBef>
              <a:buFontTx/>
              <a:buNone/>
            </a:pPr>
            <a:r>
              <a:rPr lang="en-US" altLang="en-US" sz="1600" dirty="0" smtClean="0">
                <a:latin typeface="Arial" panose="020B0604020202020204" pitchFamily="34" charset="0"/>
                <a:ea typeface="Sassoon Infant Rg" pitchFamily="50" charset="0"/>
                <a:cs typeface="Arial" panose="020B0604020202020204" pitchFamily="34" charset="0"/>
              </a:rPr>
              <a:t>Can you complete the worksheet? Can you write on one side of the table what women were not allowed to do and on the other side write down all the things women can do today?</a:t>
            </a:r>
            <a:endParaRPr lang="en-US" altLang="en-US" sz="1600" dirty="0">
              <a:latin typeface="Arial" panose="020B0604020202020204" pitchFamily="34" charset="0"/>
              <a:ea typeface="Sassoon Infant Rg" pitchFamily="50" charset="0"/>
              <a:cs typeface="Arial" panose="020B0604020202020204" pitchFamily="34" charset="0"/>
            </a:endParaRPr>
          </a:p>
        </p:txBody>
      </p:sp>
      <p:sp>
        <p:nvSpPr>
          <p:cNvPr id="20" name="TextBox 19">
            <a:extLst>
              <a:ext uri="{FF2B5EF4-FFF2-40B4-BE49-F238E27FC236}">
                <a16:creationId xmlns:a16="http://schemas.microsoft.com/office/drawing/2014/main" id="{5F0DBCD1-0D6D-406C-8771-50C994B7932A}"/>
              </a:ext>
            </a:extLst>
          </p:cNvPr>
          <p:cNvSpPr txBox="1"/>
          <p:nvPr/>
        </p:nvSpPr>
        <p:spPr>
          <a:xfrm>
            <a:off x="1585007" y="537583"/>
            <a:ext cx="6059667" cy="923330"/>
          </a:xfrm>
          <a:prstGeom prst="rect">
            <a:avLst/>
          </a:prstGeom>
          <a:noFill/>
        </p:spPr>
        <p:txBody>
          <a:bodyPr wrap="square">
            <a:spAutoFit/>
          </a:bodyPr>
          <a:lstStyle/>
          <a:p>
            <a:pPr algn="ctr">
              <a:lnSpc>
                <a:spcPct val="150000"/>
              </a:lnSpc>
              <a:spcBef>
                <a:spcPct val="0"/>
              </a:spcBef>
              <a:buFontTx/>
              <a:buNone/>
            </a:pPr>
            <a:r>
              <a:rPr lang="en-US" altLang="en-US" sz="3600" b="1" dirty="0">
                <a:latin typeface="Twinkl" pitchFamily="2" charset="0"/>
                <a:ea typeface="Sassoon Infant Rg" pitchFamily="50" charset="0"/>
                <a:cs typeface="Sassoon Infant Rg" pitchFamily="50" charset="0"/>
              </a:rPr>
              <a:t>Rights for Women</a:t>
            </a:r>
          </a:p>
        </p:txBody>
      </p:sp>
    </p:spTree>
    <p:extLst>
      <p:ext uri="{BB962C8B-B14F-4D97-AF65-F5344CB8AC3E}">
        <p14:creationId xmlns:p14="http://schemas.microsoft.com/office/powerpoint/2010/main" val="292210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258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TotalTime>
  <Words>321</Words>
  <Application>Microsoft Office PowerPoint</Application>
  <PresentationFormat>On-screen Show (4:3)</PresentationFormat>
  <Paragraphs>29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Sassoon Infant Rg</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Dowson, Laura</dc:creator>
  <cp:lastModifiedBy>EMILY  SNOWBALL</cp:lastModifiedBy>
  <cp:revision>17</cp:revision>
  <dcterms:created xsi:type="dcterms:W3CDTF">2020-07-30T10:16:12Z</dcterms:created>
  <dcterms:modified xsi:type="dcterms:W3CDTF">2021-02-09T17:24:51Z</dcterms:modified>
</cp:coreProperties>
</file>