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9" r:id="rId3"/>
    <p:sldId id="270" r:id="rId4"/>
    <p:sldId id="271" r:id="rId5"/>
    <p:sldId id="273" r:id="rId6"/>
    <p:sldId id="274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75" r:id="rId15"/>
    <p:sldId id="276" r:id="rId16"/>
  </p:sldIdLst>
  <p:sldSz cx="9144000" cy="6858000" type="screen4x3"/>
  <p:notesSz cx="6858000" cy="9144000"/>
  <p:embeddedFontLst>
    <p:embeddedFont>
      <p:font typeface="SF Cartoonist Hand" panose="020B0604020202020204" charset="0"/>
      <p:regular r:id="rId19"/>
      <p:bold r:id="rId20"/>
      <p:italic r:id="rId21"/>
      <p:boldItalic r:id="rId22"/>
    </p:embeddedFont>
    <p:embeddedFont>
      <p:font typeface="Sassoon Infant Rg" panose="02000503030000020003" charset="0"/>
      <p:regular r:id="rId23"/>
      <p:bold r:id="rId24"/>
    </p:embeddedFont>
    <p:embeddedFont>
      <p:font typeface="Twinkl" panose="020B0604020202020204" charset="0"/>
      <p:regular r:id="rId25"/>
      <p:bold r:id="rId26"/>
    </p:embeddedFont>
    <p:embeddedFont>
      <p:font typeface="Sassoon Infant Md" panose="02000603050000020003" charset="0"/>
      <p:regular r:id="rId27"/>
    </p:embeddedFont>
    <p:embeddedFont>
      <p:font typeface="Twinkl SemiBold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6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40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9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476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88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8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6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latin typeface="SF Cartoonist Hand" panose="02000506000000020003" pitchFamily="2" charset="0"/>
                <a:ea typeface="Sniglet" pitchFamily="2" charset="0"/>
              </a:rPr>
              <a:t>Homophones</a:t>
            </a:r>
            <a:endParaRPr lang="en-GB" dirty="0">
              <a:latin typeface="SF Cartoonist Hand" panose="02000506000000020003" pitchFamily="2" charset="0"/>
              <a:ea typeface="Sniglet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These </a:t>
            </a:r>
            <a:r>
              <a:rPr lang="en-GB" altLang="en-US">
                <a:solidFill>
                  <a:schemeClr val="tx1"/>
                </a:solidFill>
              </a:rPr>
              <a:t>words all </a:t>
            </a:r>
            <a:r>
              <a:rPr lang="en-GB" altLang="en-US" dirty="0">
                <a:solidFill>
                  <a:schemeClr val="tx1"/>
                </a:solidFill>
              </a:rPr>
              <a:t>sound the same, but they are spelt differently, and have different meanings.</a:t>
            </a:r>
          </a:p>
          <a:p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to</a:t>
            </a: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too</a:t>
            </a: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two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3805198"/>
            <a:ext cx="3716337" cy="26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48953"/>
            <a:ext cx="7632700" cy="772107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They’re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‘they’re’ </a:t>
            </a:r>
            <a:r>
              <a:rPr lang="en-GB" dirty="0"/>
              <a:t>is a contraction. This means it is a shorter way of saying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‘they are’.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64FC13-57C3-48E6-A84A-C1967A24F475}"/>
              </a:ext>
            </a:extLst>
          </p:cNvPr>
          <p:cNvGrpSpPr/>
          <p:nvPr/>
        </p:nvGrpSpPr>
        <p:grpSpPr>
          <a:xfrm>
            <a:off x="755650" y="2211382"/>
            <a:ext cx="7632700" cy="1756611"/>
            <a:chOff x="755650" y="2211382"/>
            <a:chExt cx="7632700" cy="17566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F98991-497B-4F60-AB17-2865A76162B1}"/>
                </a:ext>
              </a:extLst>
            </p:cNvPr>
            <p:cNvSpPr/>
            <p:nvPr/>
          </p:nvSpPr>
          <p:spPr>
            <a:xfrm>
              <a:off x="755650" y="2212277"/>
              <a:ext cx="7632700" cy="17557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06B492-C23E-4AE5-9959-A16BE8FBF9CF}"/>
                </a:ext>
              </a:extLst>
            </p:cNvPr>
            <p:cNvSpPr/>
            <p:nvPr/>
          </p:nvSpPr>
          <p:spPr>
            <a:xfrm>
              <a:off x="5905849" y="2211382"/>
              <a:ext cx="2474431" cy="17557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90934F-5930-4D94-8140-F21BD0024641}"/>
                </a:ext>
              </a:extLst>
            </p:cNvPr>
            <p:cNvSpPr/>
            <p:nvPr/>
          </p:nvSpPr>
          <p:spPr>
            <a:xfrm>
              <a:off x="1015709" y="2908378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/>
                <a:t>They’re</a:t>
              </a:r>
              <a:r>
                <a:rPr lang="en-GB" dirty="0"/>
                <a:t> playing a game together.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F57B68-ED20-4C04-AD9A-549E6C60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597" y="2398243"/>
              <a:ext cx="1878930" cy="138199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30967-D194-49F2-BE89-E7D6082CC4C9}"/>
              </a:ext>
            </a:extLst>
          </p:cNvPr>
          <p:cNvGrpSpPr/>
          <p:nvPr/>
        </p:nvGrpSpPr>
        <p:grpSpPr>
          <a:xfrm>
            <a:off x="755650" y="4082127"/>
            <a:ext cx="7632700" cy="1756611"/>
            <a:chOff x="755650" y="4082127"/>
            <a:chExt cx="7632700" cy="17566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9EEE4E-FE18-4E2F-B0E4-57A72C471510}"/>
                </a:ext>
              </a:extLst>
            </p:cNvPr>
            <p:cNvSpPr/>
            <p:nvPr/>
          </p:nvSpPr>
          <p:spPr>
            <a:xfrm>
              <a:off x="755650" y="4083022"/>
              <a:ext cx="7632700" cy="17557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D60BB2-7B8E-4F11-BD42-1BDECD4E77C9}"/>
                </a:ext>
              </a:extLst>
            </p:cNvPr>
            <p:cNvSpPr/>
            <p:nvPr/>
          </p:nvSpPr>
          <p:spPr>
            <a:xfrm>
              <a:off x="5905849" y="4082127"/>
              <a:ext cx="2474431" cy="17557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5FD812-A77C-4210-8C17-59FEA79BFE48}"/>
                </a:ext>
              </a:extLst>
            </p:cNvPr>
            <p:cNvSpPr/>
            <p:nvPr/>
          </p:nvSpPr>
          <p:spPr>
            <a:xfrm>
              <a:off x="1015709" y="4763657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/>
                <a:t>They’re</a:t>
              </a:r>
              <a:r>
                <a:rPr lang="en-GB" dirty="0"/>
                <a:t> running around the track.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6B5E3A-3E9E-4C12-8FC6-08AF40D87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715" y="4324875"/>
              <a:ext cx="1182153" cy="12642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F9991DA-803D-40E3-93B5-2283230FB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018" y="4324875"/>
              <a:ext cx="1085254" cy="1264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0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8A42B07A-27B6-4EC6-9C79-07A11B52C311}"/>
              </a:ext>
            </a:extLst>
          </p:cNvPr>
          <p:cNvSpPr/>
          <p:nvPr/>
        </p:nvSpPr>
        <p:spPr>
          <a:xfrm>
            <a:off x="1161813" y="5406637"/>
            <a:ext cx="1350627" cy="5366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3991F-8F3A-4226-BE4B-2ACEE6E09E7B}"/>
              </a:ext>
            </a:extLst>
          </p:cNvPr>
          <p:cNvSpPr/>
          <p:nvPr/>
        </p:nvSpPr>
        <p:spPr>
          <a:xfrm>
            <a:off x="4649563" y="5187506"/>
            <a:ext cx="3402715" cy="62997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6F6387-AB7F-4CDB-A357-AA594B8D3051}"/>
              </a:ext>
            </a:extLst>
          </p:cNvPr>
          <p:cNvSpPr/>
          <p:nvPr/>
        </p:nvSpPr>
        <p:spPr>
          <a:xfrm>
            <a:off x="6249799" y="1671567"/>
            <a:ext cx="645951" cy="5334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87B177-6362-4977-A90E-FC2D16996431}"/>
              </a:ext>
            </a:extLst>
          </p:cNvPr>
          <p:cNvSpPr/>
          <p:nvPr/>
        </p:nvSpPr>
        <p:spPr>
          <a:xfrm>
            <a:off x="4420999" y="1671567"/>
            <a:ext cx="595618" cy="533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D94764-1FA8-4D62-915D-B96170A11222}"/>
              </a:ext>
            </a:extLst>
          </p:cNvPr>
          <p:cNvSpPr/>
          <p:nvPr/>
        </p:nvSpPr>
        <p:spPr>
          <a:xfrm>
            <a:off x="2189527" y="1671567"/>
            <a:ext cx="872456" cy="533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55650" y="179977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They’re</a:t>
            </a:r>
            <a:r>
              <a:rPr lang="en-GB" dirty="0"/>
              <a:t> all talking to </a:t>
            </a:r>
            <a:r>
              <a:rPr lang="en-GB" b="1" dirty="0"/>
              <a:t>their</a:t>
            </a:r>
            <a:r>
              <a:rPr lang="en-GB" dirty="0"/>
              <a:t> friends over </a:t>
            </a:r>
            <a:r>
              <a:rPr lang="en-GB" b="1" dirty="0"/>
              <a:t>there</a:t>
            </a:r>
            <a:r>
              <a:rPr lang="en-GB" dirty="0"/>
              <a:t>.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E6E378FB-ABAE-4169-982C-B61991DC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there, their and they’re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097713-1A62-41AC-87B6-FC38B13DE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63" y="2872975"/>
            <a:ext cx="3094869" cy="267869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5B88548-8061-498C-835C-729FB1F2F6D5}"/>
              </a:ext>
            </a:extLst>
          </p:cNvPr>
          <p:cNvSpPr/>
          <p:nvPr/>
        </p:nvSpPr>
        <p:spPr>
          <a:xfrm>
            <a:off x="2772499" y="5406637"/>
            <a:ext cx="1350627" cy="5366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0FB251-B989-4C0F-BFFB-DD416786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65" y="2787959"/>
            <a:ext cx="2848008" cy="30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32" y="1898739"/>
            <a:ext cx="666940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1963" y="704850"/>
            <a:ext cx="8220075" cy="995363"/>
          </a:xfrm>
        </p:spPr>
        <p:txBody>
          <a:bodyPr/>
          <a:lstStyle/>
          <a:p>
            <a:pPr algn="ctr" eaLnBrk="1" hangingPunct="1"/>
            <a:r>
              <a:rPr lang="en-AU" altLang="en-US" sz="3200" smtClean="0"/>
              <a:t>Can you work out the homophones from the following clues?</a:t>
            </a:r>
            <a:r>
              <a:rPr lang="en-GB" altLang="en-US" sz="3200" smtClean="0"/>
              <a:t/>
            </a:r>
            <a:br>
              <a:rPr lang="en-GB" altLang="en-US" sz="3200" smtClean="0"/>
            </a:br>
            <a:r>
              <a:rPr lang="en-AU" altLang="en-US" sz="3200" smtClean="0"/>
              <a:t> </a:t>
            </a:r>
            <a:endParaRPr lang="en-GB" altLang="en-US" sz="320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813" y="53022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chemeClr val="tx1"/>
                </a:solidFill>
              </a:rPr>
              <a:t>sun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00575" y="53054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chemeClr val="tx1"/>
                </a:solidFill>
              </a:rPr>
              <a:t>son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2286000" y="6138863"/>
            <a:ext cx="4572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</a:rPr>
              <a:t>Photo courtesy of  VinothChandar and Lies Thru a Lens @flickr.com) - granted under creative commons licence - attribution</a:t>
            </a:r>
            <a:endParaRPr lang="en-GB" altLang="en-US" sz="500">
              <a:solidFill>
                <a:schemeClr val="tx1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785813" y="1739900"/>
            <a:ext cx="7631112" cy="846138"/>
          </a:xfrm>
          <a:prstGeom prst="roundRect">
            <a:avLst/>
          </a:prstGeom>
          <a:solidFill>
            <a:srgbClr val="C5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/>
              <a:t>A boy around whom the planets revolve</a:t>
            </a:r>
            <a:endParaRPr lang="en-GB" sz="3200" dirty="0"/>
          </a:p>
        </p:txBody>
      </p:sp>
      <p:pic>
        <p:nvPicPr>
          <p:cNvPr id="9" name="Picture 2" descr="https://farm9.staticflickr.com/8320/8019013586_f2c1ba73a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4018" r="27640" b="23659"/>
          <a:stretch>
            <a:fillRect/>
          </a:stretch>
        </p:blipFill>
        <p:spPr bwMode="auto">
          <a:xfrm>
            <a:off x="946965" y="2677168"/>
            <a:ext cx="3493081" cy="2633033"/>
          </a:xfrm>
          <a:prstGeom prst="roundRect">
            <a:avLst>
              <a:gd name="adj" fmla="val 10295"/>
            </a:avLst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farm4.staticflickr.com/3725/10447279325_d7ecab6dc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43" y="2677168"/>
            <a:ext cx="3447581" cy="2626923"/>
          </a:xfrm>
          <a:prstGeom prst="roundRect">
            <a:avLst>
              <a:gd name="adj" fmla="val 9961"/>
            </a:avLst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963" y="704850"/>
            <a:ext cx="8220075" cy="995363"/>
          </a:xfrm>
        </p:spPr>
        <p:txBody>
          <a:bodyPr/>
          <a:lstStyle/>
          <a:p>
            <a:pPr algn="ctr" eaLnBrk="1" hangingPunct="1"/>
            <a:r>
              <a:rPr lang="en-AU" altLang="en-US" sz="3200" smtClean="0"/>
              <a:t>Can you work out the homophones from the following clues?</a:t>
            </a:r>
            <a:r>
              <a:rPr lang="en-GB" altLang="en-US" sz="3200" smtClean="0"/>
              <a:t/>
            </a:r>
            <a:br>
              <a:rPr lang="en-GB" altLang="en-US" sz="3200" smtClean="0"/>
            </a:br>
            <a:r>
              <a:rPr lang="en-AU" altLang="en-US" sz="3200" smtClean="0"/>
              <a:t> </a:t>
            </a:r>
            <a:endParaRPr lang="en-GB" altLang="en-US" sz="320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813" y="53022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chemeClr val="tx1"/>
                </a:solidFill>
              </a:rPr>
              <a:t>ate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00575" y="53054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chemeClr val="tx1"/>
                </a:solidFill>
              </a:rPr>
              <a:t>eight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286000" y="6138863"/>
            <a:ext cx="4572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</a:rPr>
              <a:t>Photo courtesy of  Michael Bentley and woodleywonderworks @flickr.com) - granted under creative commons licence - attribution</a:t>
            </a:r>
            <a:endParaRPr lang="en-GB" altLang="en-US" sz="500">
              <a:solidFill>
                <a:schemeClr val="tx1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016000" y="1739900"/>
            <a:ext cx="7043738" cy="846138"/>
          </a:xfrm>
          <a:prstGeom prst="roundRect">
            <a:avLst/>
          </a:prstGeom>
          <a:solidFill>
            <a:srgbClr val="88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/>
              <a:t>Swallow a number</a:t>
            </a:r>
            <a:endParaRPr lang="en-GB" sz="3200" dirty="0"/>
          </a:p>
        </p:txBody>
      </p:sp>
      <p:pic>
        <p:nvPicPr>
          <p:cNvPr id="12" name="Picture 2" descr="https://farm8.staticflickr.com/7109/7130049599_eb3cc8d3a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/>
          <a:stretch>
            <a:fillRect/>
          </a:stretch>
        </p:blipFill>
        <p:spPr bwMode="auto">
          <a:xfrm>
            <a:off x="967916" y="2748877"/>
            <a:ext cx="3450859" cy="2551943"/>
          </a:xfrm>
          <a:prstGeom prst="roundRect">
            <a:avLst>
              <a:gd name="adj" fmla="val 11079"/>
            </a:avLst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farm8.staticflickr.com/7389/11958230064_d5a68bcc6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2997" r="3024" b="16454"/>
          <a:stretch>
            <a:fillRect/>
          </a:stretch>
        </p:blipFill>
        <p:spPr bwMode="auto">
          <a:xfrm>
            <a:off x="4719150" y="2748927"/>
            <a:ext cx="3564393" cy="2551893"/>
          </a:xfrm>
          <a:prstGeom prst="roundRect">
            <a:avLst>
              <a:gd name="adj" fmla="val 11079"/>
            </a:avLst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1963" y="704850"/>
            <a:ext cx="8220075" cy="995363"/>
          </a:xfrm>
        </p:spPr>
        <p:txBody>
          <a:bodyPr/>
          <a:lstStyle/>
          <a:p>
            <a:pPr algn="ctr" eaLnBrk="1" hangingPunct="1"/>
            <a:r>
              <a:rPr lang="en-AU" altLang="en-US" sz="3200" smtClean="0"/>
              <a:t>Can you work out the homophones from the following clues?</a:t>
            </a:r>
            <a:r>
              <a:rPr lang="en-GB" altLang="en-US" sz="3200" smtClean="0"/>
              <a:t/>
            </a:r>
            <a:br>
              <a:rPr lang="en-GB" altLang="en-US" sz="3200" smtClean="0"/>
            </a:br>
            <a:r>
              <a:rPr lang="en-AU" altLang="en-US" sz="3200" smtClean="0"/>
              <a:t> </a:t>
            </a:r>
            <a:endParaRPr lang="en-GB" altLang="en-US" sz="320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813" y="5505450"/>
            <a:ext cx="381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chemeClr val="tx1"/>
                </a:solidFill>
              </a:rPr>
              <a:t>see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02163" y="546417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chemeClr val="tx1"/>
                </a:solidFill>
              </a:rPr>
              <a:t>sea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2286000" y="6138863"/>
            <a:ext cx="4572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</a:rPr>
              <a:t>Photo courtesy of chase_elliot and Martin Brigden @flickr.com) - granted under creative commons licence - attribution</a:t>
            </a:r>
            <a:endParaRPr lang="en-GB" altLang="en-US" sz="500">
              <a:solidFill>
                <a:schemeClr val="tx1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801938" y="1736725"/>
            <a:ext cx="3632200" cy="847725"/>
          </a:xfrm>
          <a:prstGeom prst="roundRect">
            <a:avLst/>
          </a:prstGeom>
          <a:solidFill>
            <a:srgbClr val="F57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/>
              <a:t>Look at the ocean</a:t>
            </a:r>
            <a:endParaRPr lang="en-GB" sz="3200" dirty="0"/>
          </a:p>
        </p:txBody>
      </p:sp>
      <p:pic>
        <p:nvPicPr>
          <p:cNvPr id="12" name="Picture 2" descr="https://farm9.staticflickr.com/8241/8502151556_b276fea76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7401"/>
          <a:stretch>
            <a:fillRect/>
          </a:stretch>
        </p:blipFill>
        <p:spPr bwMode="auto">
          <a:xfrm>
            <a:off x="1016655" y="2845230"/>
            <a:ext cx="3353703" cy="2628930"/>
          </a:xfrm>
          <a:prstGeom prst="roundRect">
            <a:avLst>
              <a:gd name="adj" fmla="val 10285"/>
            </a:avLst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farm4.staticflickr.com/3681/12258338926_98333be317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1505"/>
          <a:stretch>
            <a:fillRect/>
          </a:stretch>
        </p:blipFill>
        <p:spPr bwMode="auto">
          <a:xfrm>
            <a:off x="4773335" y="2835404"/>
            <a:ext cx="3468582" cy="2629507"/>
          </a:xfrm>
          <a:prstGeom prst="roundRect">
            <a:avLst>
              <a:gd name="adj" fmla="val 11556"/>
            </a:avLst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50885" y="3448594"/>
            <a:ext cx="7632700" cy="188460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  <a:p>
            <a:pPr algn="ctr"/>
            <a:r>
              <a:rPr lang="en-GB" altLang="en-US" sz="2000" dirty="0"/>
              <a:t>I need to go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/>
              <a:t> work today.</a:t>
            </a:r>
          </a:p>
          <a:p>
            <a:pPr algn="ctr"/>
            <a:r>
              <a:rPr lang="en-GB" altLang="en-US" sz="2000" dirty="0"/>
              <a:t>I’m going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tidy the house tomorrow.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SF Cartoonist Hand" panose="02000506000000020003" pitchFamily="2" charset="0"/>
              </a:rPr>
              <a:t>to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1790957"/>
          </a:xfrm>
        </p:spPr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is a preposition when it comes before a noun.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The children are going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the shop.</a:t>
            </a:r>
          </a:p>
          <a:p>
            <a:pPr algn="ctr"/>
            <a:r>
              <a:rPr lang="en-GB" altLang="en-US" sz="2000" dirty="0"/>
              <a:t>They went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/>
              <a:t> London.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1147498"/>
            <a:ext cx="799473" cy="193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7" y="4272388"/>
            <a:ext cx="1500188" cy="1060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0885" y="5630091"/>
            <a:ext cx="7632700" cy="606426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has lots of meanings, but if ‘too’ and ‘two’ don’t make sense, you probably need to use ‘to’!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5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dirty="0">
                <a:latin typeface="SF Cartoonist Hand" panose="02000506000000020003" pitchFamily="2" charset="0"/>
              </a:rPr>
              <a:t>too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2039151"/>
          </a:xfrm>
        </p:spPr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too</a:t>
            </a:r>
            <a:r>
              <a:rPr lang="en-GB" altLang="en-US" dirty="0"/>
              <a:t>’ can mean ‘as well’ and ‘also’.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May I come shopping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?</a:t>
            </a:r>
          </a:p>
          <a:p>
            <a:pPr algn="ctr"/>
            <a:r>
              <a:rPr lang="en-GB" altLang="en-US" sz="2000" dirty="0"/>
              <a:t>I like cakes, but I like biscuits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76" y="1885950"/>
            <a:ext cx="15866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1" y="4357686"/>
            <a:ext cx="944837" cy="16287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0885" y="3827416"/>
            <a:ext cx="7632700" cy="2265409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too</a:t>
            </a:r>
            <a:r>
              <a:rPr lang="en-GB" altLang="en-US" dirty="0"/>
              <a:t>’ can also be used to show excess.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I have eaten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 much food.</a:t>
            </a:r>
          </a:p>
          <a:p>
            <a:pPr algn="ctr"/>
            <a:r>
              <a:rPr lang="en-GB" altLang="en-US" sz="2000" dirty="0"/>
              <a:t>The bag was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heavy.</a:t>
            </a:r>
          </a:p>
        </p:txBody>
      </p:sp>
    </p:spTree>
    <p:extLst>
      <p:ext uri="{BB962C8B-B14F-4D97-AF65-F5344CB8AC3E}">
        <p14:creationId xmlns:p14="http://schemas.microsoft.com/office/powerpoint/2010/main" val="4882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dirty="0">
                <a:latin typeface="SF Cartoonist Hand" panose="02000506000000020003" pitchFamily="2" charset="0"/>
              </a:rPr>
              <a:t>two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two</a:t>
            </a:r>
            <a:r>
              <a:rPr lang="en-GB" altLang="en-US" dirty="0"/>
              <a:t>’ means the number ‘</a:t>
            </a:r>
            <a:r>
              <a:rPr lang="en-GB" altLang="en-US" b="1" dirty="0"/>
              <a:t>2</a:t>
            </a:r>
            <a:r>
              <a:rPr lang="en-GB" altLang="en-US" dirty="0"/>
              <a:t>’.</a:t>
            </a:r>
          </a:p>
          <a:p>
            <a:endParaRPr lang="en-GB" altLang="en-US" dirty="0"/>
          </a:p>
          <a:p>
            <a:pPr algn="ctr"/>
            <a:r>
              <a:rPr lang="en-GB" altLang="en-US" sz="2000" dirty="0">
                <a:solidFill>
                  <a:schemeClr val="tx1"/>
                </a:solidFill>
              </a:rPr>
              <a:t>There are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sz="2000" dirty="0">
                <a:solidFill>
                  <a:schemeClr val="tx1"/>
                </a:solidFill>
              </a:rPr>
              <a:t> dogs running in the park.</a:t>
            </a:r>
          </a:p>
          <a:p>
            <a:endParaRPr lang="en-GB" altLang="en-US" sz="2000" dirty="0"/>
          </a:p>
          <a:p>
            <a:endParaRPr lang="en-GB" altLang="en-US" sz="2000" dirty="0"/>
          </a:p>
          <a:p>
            <a:pPr algn="ctr"/>
            <a:r>
              <a:rPr lang="en-GB" altLang="en-US" sz="2000" dirty="0"/>
              <a:t>I have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sz="2000" dirty="0"/>
              <a:t> brothers and one sister.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83088" y="1139516"/>
            <a:ext cx="1945992" cy="1617927"/>
            <a:chOff x="6283088" y="1139516"/>
            <a:chExt cx="1945992" cy="16179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88" y="1346522"/>
              <a:ext cx="1945992" cy="137604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89163" y="1139516"/>
              <a:ext cx="1593864" cy="1617927"/>
            </a:xfrm>
            <a:prstGeom prst="rect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877" y="1942306"/>
            <a:ext cx="1267203" cy="12160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3604" y="4067269"/>
            <a:ext cx="5196792" cy="2347820"/>
            <a:chOff x="1991719" y="4067269"/>
            <a:chExt cx="5196792" cy="23478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33"/>
            <a:stretch/>
          </p:blipFill>
          <p:spPr>
            <a:xfrm>
              <a:off x="5285826" y="4468451"/>
              <a:ext cx="1902685" cy="19466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855" b="55212"/>
            <a:stretch/>
          </p:blipFill>
          <p:spPr>
            <a:xfrm>
              <a:off x="1991719" y="4067269"/>
              <a:ext cx="2098295" cy="23478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71"/>
            <a:stretch/>
          </p:blipFill>
          <p:spPr>
            <a:xfrm>
              <a:off x="4353589" y="4598835"/>
              <a:ext cx="1163718" cy="1816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4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SF Cartoonist Hand" panose="02000506000000020003" pitchFamily="2" charset="0"/>
              </a:rPr>
              <a:t>to, too and two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508" y="1792793"/>
            <a:ext cx="7367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dirty="0"/>
              <a:t> children wanted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dirty="0"/>
              <a:t> catch the bus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dirty="0"/>
              <a:t> school, but they were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dirty="0"/>
              <a:t> late.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843"/>
            <a:ext cx="9144000" cy="5693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291" y="3156403"/>
            <a:ext cx="7138431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74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324 L 3.61111E-6 -0.00301 C 0.0059 -0.00532 0.01163 -0.0088 0.01805 -0.00972 C 0.02552 -0.01111 0.02586 -0.00463 0.02951 -0.00116 C 0.03142 0.00069 0.0342 0.00185 0.03628 0.00301 C 0.04166 0.00231 0.05121 0.00139 0.05677 -0.00116 C 0.0743 -0.00949 0.05347 -0.00208 0.07048 -0.00764 C 0.075 -0.00694 0.07968 -0.00694 0.08402 -0.00532 C 0.10295 0.00046 0.07413 -0.00023 0.10451 0.00301 L 0.12274 0.00556 C 0.13923 0.00463 0.16927 0.0044 0.18871 0.00093 C 0.19114 0.00069 0.1934 -0.00069 0.19566 -0.00116 C 0.19861 -0.00185 0.20173 -0.00255 0.20468 -0.00324 C 0.22743 -0.00162 0.23541 -0.00301 0.25486 0.00301 L 0.2684 0.00764 L 0.27534 0.00972 C 0.29809 0.0088 0.321 0.00856 0.34375 0.00764 C 0.34843 0.00718 0.35277 0.00602 0.35729 0.00556 C 0.36336 0.00463 0.36944 0.00393 0.37552 0.00301 C 0.38333 0.00393 0.3908 0.00417 0.39861 0.00556 C 0.4033 0.00625 0.41215 0.00972 0.41215 0.00995 C 0.43264 0.0088 0.45312 0.00949 0.47361 0.00764 C 0.4783 0.00694 0.48715 0.00301 0.48715 0.00324 C 0.5085 0.00393 0.52968 0.00417 0.55104 0.00556 C 0.5533 0.00556 0.55555 0.00694 0.55798 0.00764 C 0.5625 0.00856 0.56718 0.0088 0.57152 0.00972 C 0.57465 0.01018 0.5776 0.01157 0.58073 0.01181 C 0.59514 0.01296 0.60955 0.01343 0.62378 0.01412 C 0.64427 0.01343 0.66475 0.01296 0.68524 0.01181 C 0.68784 0.01181 0.6901 0.01042 0.69218 0.00972 C 0.69531 0.0088 0.69826 0.00833 0.70139 0.00764 C 0.70364 0.00694 0.70573 0.00602 0.70833 0.00556 C 0.73645 -0.00185 0.71736 0.00393 0.73316 -0.00116 C 0.75364 0.00023 0.77066 0.00046 0.79027 0.00301 C 0.80416 0.00509 0.79774 0.00463 0.8085 0.00764 C 0.81163 0.00833 0.81458 0.0088 0.8177 0.00972 C 0.81979 0.01042 0.82205 0.01157 0.8243 0.01181 C 0.8335 0.01296 0.84253 0.01296 0.85173 0.01412 C 0.85694 0.01458 0.86215 0.01551 0.8677 0.0162 C 0.88871 0.01551 0.91007 0.01551 0.93142 0.01412 C 0.93385 0.01389 0.93576 0.01181 0.93836 0.01181 C 0.95191 0.01181 0.96545 0.01343 0.97934 0.01412 C 0.98229 0.01458 0.98541 0.01551 0.98836 0.0162 C 0.99722 0.01852 0.99566 0.01944 1.00677 0.02037 C 1.01718 0.02153 1.02777 0.02199 1.03854 0.02292 C 1.04514 0.02199 1.07031 0.02037 1.07951 0.01829 C 1.08732 0.01667 1.09427 0.01273 1.10225 0.01181 C 1.1052 0.01157 1.10833 0.01181 1.11128 0.01181 L 1.11614 0.01181 " pathEditMode="relative" rAng="0" ptsTypes="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84" y="1908401"/>
            <a:ext cx="7077873" cy="28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746050"/>
            <a:ext cx="7632700" cy="587441"/>
          </a:xfrm>
          <a:prstGeom prst="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/>
              <a:t>there</a:t>
            </a:r>
            <a:endParaRPr lang="en-GB" sz="28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Homophones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These words all sound the same, but they are spelt differently, and have different meanings.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A71D3-5A33-4584-AE08-26BD00FB3464}"/>
              </a:ext>
            </a:extLst>
          </p:cNvPr>
          <p:cNvSpPr/>
          <p:nvPr/>
        </p:nvSpPr>
        <p:spPr>
          <a:xfrm>
            <a:off x="755650" y="3784537"/>
            <a:ext cx="7632700" cy="587441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/>
              <a:t>their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175B0-EA25-4B88-A284-EC2194FE77A8}"/>
              </a:ext>
            </a:extLst>
          </p:cNvPr>
          <p:cNvSpPr/>
          <p:nvPr/>
        </p:nvSpPr>
        <p:spPr>
          <a:xfrm>
            <a:off x="755650" y="4823024"/>
            <a:ext cx="7632700" cy="587441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/>
              <a:t>they’re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F86-4BDF-4DDE-A974-5B11019BA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68" y="2284761"/>
            <a:ext cx="2148982" cy="36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48953"/>
            <a:ext cx="7632700" cy="772107"/>
          </a:xfrm>
          <a:prstGeom prst="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‘there’ </a:t>
            </a:r>
            <a:r>
              <a:rPr lang="en-GB" dirty="0"/>
              <a:t>refers to a place or position.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F2D41A-5408-444F-A776-B9F739E9AE30}"/>
              </a:ext>
            </a:extLst>
          </p:cNvPr>
          <p:cNvGrpSpPr/>
          <p:nvPr/>
        </p:nvGrpSpPr>
        <p:grpSpPr>
          <a:xfrm>
            <a:off x="755650" y="4082127"/>
            <a:ext cx="7632700" cy="1756611"/>
            <a:chOff x="755650" y="4082127"/>
            <a:chExt cx="7632700" cy="17566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9EEE4E-FE18-4E2F-B0E4-57A72C471510}"/>
                </a:ext>
              </a:extLst>
            </p:cNvPr>
            <p:cNvSpPr/>
            <p:nvPr/>
          </p:nvSpPr>
          <p:spPr>
            <a:xfrm>
              <a:off x="755650" y="4083022"/>
              <a:ext cx="7632700" cy="17557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D60BB2-7B8E-4F11-BD42-1BDECD4E77C9}"/>
                </a:ext>
              </a:extLst>
            </p:cNvPr>
            <p:cNvSpPr/>
            <p:nvPr/>
          </p:nvSpPr>
          <p:spPr>
            <a:xfrm>
              <a:off x="5905849" y="4082127"/>
              <a:ext cx="2474431" cy="17557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5FD812-A77C-4210-8C17-59FEA79BFE48}"/>
                </a:ext>
              </a:extLst>
            </p:cNvPr>
            <p:cNvSpPr/>
            <p:nvPr/>
          </p:nvSpPr>
          <p:spPr>
            <a:xfrm>
              <a:off x="1015709" y="4763657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/>
                <a:t>There</a:t>
              </a:r>
              <a:r>
                <a:rPr lang="en-GB" dirty="0"/>
                <a:t> is an aeroplane in the sky.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137065-E3BE-4A61-B91A-3928441D6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958" y="4320330"/>
              <a:ext cx="1853868" cy="131089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DD4982-CDDF-4BE5-B568-B7E00F0F2EF5}"/>
              </a:ext>
            </a:extLst>
          </p:cNvPr>
          <p:cNvGrpSpPr/>
          <p:nvPr/>
        </p:nvGrpSpPr>
        <p:grpSpPr>
          <a:xfrm>
            <a:off x="755650" y="2211382"/>
            <a:ext cx="7632700" cy="1756611"/>
            <a:chOff x="755650" y="2211382"/>
            <a:chExt cx="7632700" cy="17566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F98991-497B-4F60-AB17-2865A76162B1}"/>
                </a:ext>
              </a:extLst>
            </p:cNvPr>
            <p:cNvSpPr/>
            <p:nvPr/>
          </p:nvSpPr>
          <p:spPr>
            <a:xfrm>
              <a:off x="755650" y="2212277"/>
              <a:ext cx="7632700" cy="17557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06B492-C23E-4AE5-9959-A16BE8FBF9CF}"/>
                </a:ext>
              </a:extLst>
            </p:cNvPr>
            <p:cNvSpPr/>
            <p:nvPr/>
          </p:nvSpPr>
          <p:spPr>
            <a:xfrm>
              <a:off x="5905849" y="2211382"/>
              <a:ext cx="2474431" cy="17557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90934F-5930-4D94-8140-F21BD0024641}"/>
                </a:ext>
              </a:extLst>
            </p:cNvPr>
            <p:cNvSpPr/>
            <p:nvPr/>
          </p:nvSpPr>
          <p:spPr>
            <a:xfrm>
              <a:off x="1015709" y="2908378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The children are playing over </a:t>
              </a:r>
              <a:r>
                <a:rPr lang="en-GB" b="1" dirty="0"/>
                <a:t>there.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3539A7-E603-40B9-8BCA-AB71C648C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31" y="2496748"/>
              <a:ext cx="1648083" cy="1201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1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48953"/>
            <a:ext cx="7632700" cy="772107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their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‘their’ </a:t>
            </a:r>
            <a:r>
              <a:rPr lang="en-GB" dirty="0"/>
              <a:t>is a possessive adjective. This means it shows ownership </a:t>
            </a:r>
            <a:br>
              <a:rPr lang="en-GB" dirty="0"/>
            </a:br>
            <a:r>
              <a:rPr lang="en-GB" dirty="0"/>
              <a:t>or belonging.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07B912-525B-4A48-9100-59F6EBCF9168}"/>
              </a:ext>
            </a:extLst>
          </p:cNvPr>
          <p:cNvGrpSpPr/>
          <p:nvPr/>
        </p:nvGrpSpPr>
        <p:grpSpPr>
          <a:xfrm>
            <a:off x="755650" y="2211382"/>
            <a:ext cx="7632700" cy="1756611"/>
            <a:chOff x="755650" y="2211382"/>
            <a:chExt cx="7632700" cy="17566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F98991-497B-4F60-AB17-2865A76162B1}"/>
                </a:ext>
              </a:extLst>
            </p:cNvPr>
            <p:cNvSpPr/>
            <p:nvPr/>
          </p:nvSpPr>
          <p:spPr>
            <a:xfrm>
              <a:off x="755650" y="2212277"/>
              <a:ext cx="7632700" cy="17557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06B492-C23E-4AE5-9959-A16BE8FBF9CF}"/>
                </a:ext>
              </a:extLst>
            </p:cNvPr>
            <p:cNvSpPr/>
            <p:nvPr/>
          </p:nvSpPr>
          <p:spPr>
            <a:xfrm>
              <a:off x="5905849" y="2211382"/>
              <a:ext cx="2474431" cy="17557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90934F-5930-4D94-8140-F21BD0024641}"/>
                </a:ext>
              </a:extLst>
            </p:cNvPr>
            <p:cNvSpPr/>
            <p:nvPr/>
          </p:nvSpPr>
          <p:spPr>
            <a:xfrm>
              <a:off x="1015709" y="2908378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/>
                <a:t>Their</a:t>
              </a:r>
              <a:r>
                <a:rPr lang="en-GB" dirty="0"/>
                <a:t> lunch was very tasty.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05A2AB-5870-4D05-82AC-932341C9E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20" y="2624706"/>
              <a:ext cx="1610686" cy="96659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DA0580-8DEC-45B5-A8C6-AB127962ED1B}"/>
              </a:ext>
            </a:extLst>
          </p:cNvPr>
          <p:cNvGrpSpPr/>
          <p:nvPr/>
        </p:nvGrpSpPr>
        <p:grpSpPr>
          <a:xfrm>
            <a:off x="755650" y="4082127"/>
            <a:ext cx="7632700" cy="1756611"/>
            <a:chOff x="755650" y="4082127"/>
            <a:chExt cx="7632700" cy="17566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9EEE4E-FE18-4E2F-B0E4-57A72C471510}"/>
                </a:ext>
              </a:extLst>
            </p:cNvPr>
            <p:cNvSpPr/>
            <p:nvPr/>
          </p:nvSpPr>
          <p:spPr>
            <a:xfrm>
              <a:off x="755650" y="4083022"/>
              <a:ext cx="7632700" cy="17557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D60BB2-7B8E-4F11-BD42-1BDECD4E77C9}"/>
                </a:ext>
              </a:extLst>
            </p:cNvPr>
            <p:cNvSpPr/>
            <p:nvPr/>
          </p:nvSpPr>
          <p:spPr>
            <a:xfrm>
              <a:off x="5905849" y="4082127"/>
              <a:ext cx="2474431" cy="17557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5FD812-A77C-4210-8C17-59FEA79BFE48}"/>
                </a:ext>
              </a:extLst>
            </p:cNvPr>
            <p:cNvSpPr/>
            <p:nvPr/>
          </p:nvSpPr>
          <p:spPr>
            <a:xfrm>
              <a:off x="1015709" y="4763657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The children are wearing </a:t>
              </a:r>
              <a:r>
                <a:rPr lang="en-GB" b="1" dirty="0"/>
                <a:t>their</a:t>
              </a:r>
              <a:r>
                <a:rPr lang="en-GB" dirty="0"/>
                <a:t> school uniform.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CA2574-09FD-431D-ACD7-B60F796D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984" y="4319124"/>
              <a:ext cx="1716157" cy="1281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0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424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SF Cartoonist Hand</vt:lpstr>
      <vt:lpstr>Sniglet</vt:lpstr>
      <vt:lpstr>Arial</vt:lpstr>
      <vt:lpstr>Sassoon Infant Rg</vt:lpstr>
      <vt:lpstr>Twinkl</vt:lpstr>
      <vt:lpstr>Sassoon Infant Md</vt:lpstr>
      <vt:lpstr>Twinkl SemiBold</vt:lpstr>
      <vt:lpstr>Calibri</vt:lpstr>
      <vt:lpstr>Office Theme</vt:lpstr>
      <vt:lpstr>Homophones</vt:lpstr>
      <vt:lpstr>to</vt:lpstr>
      <vt:lpstr>too</vt:lpstr>
      <vt:lpstr>two</vt:lpstr>
      <vt:lpstr>to, too and two</vt:lpstr>
      <vt:lpstr>PowerPoint Presentation</vt:lpstr>
      <vt:lpstr>Homophones</vt:lpstr>
      <vt:lpstr>PowerPoint Presentation</vt:lpstr>
      <vt:lpstr>PowerPoint Presentation</vt:lpstr>
      <vt:lpstr>PowerPoint Presentation</vt:lpstr>
      <vt:lpstr>there, their and they’re</vt:lpstr>
      <vt:lpstr>PowerPoint Presentation</vt:lpstr>
      <vt:lpstr>Can you work out the homophones from the following clues?  </vt:lpstr>
      <vt:lpstr>Can you work out the homophones from the following clues?  </vt:lpstr>
      <vt:lpstr>Can you work out the homophones from the following clues?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EMILY  SNOWBALL</cp:lastModifiedBy>
  <cp:revision>114</cp:revision>
  <dcterms:created xsi:type="dcterms:W3CDTF">2014-10-01T16:09:27Z</dcterms:created>
  <dcterms:modified xsi:type="dcterms:W3CDTF">2021-02-21T17:03:14Z</dcterms:modified>
</cp:coreProperties>
</file>