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9" r:id="rId7"/>
    <p:sldId id="280" r:id="rId8"/>
    <p:sldId id="267" r:id="rId9"/>
  </p:sldIdLst>
  <p:sldSz cx="9144000" cy="6858000" type="screen4x3"/>
  <p:notesSz cx="6858000" cy="9144000"/>
  <p:embeddedFontLs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B9D36E"/>
    <a:srgbClr val="FFB600"/>
    <a:srgbClr val="689429"/>
    <a:srgbClr val="FFEDAA"/>
    <a:srgbClr val="FDD182"/>
    <a:srgbClr val="C0DFC3"/>
    <a:srgbClr val="DF1D34"/>
    <a:srgbClr val="F9B000"/>
    <a:srgbClr val="009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showGuides="1">
      <p:cViewPr varScale="1">
        <p:scale>
          <a:sx n="73" d="100"/>
          <a:sy n="73" d="100"/>
        </p:scale>
        <p:origin x="1116" y="7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t>
            </a:r>
            <a:r>
              <a:rPr lang="en-GB" sz="3600" dirty="0" smtClean="0">
                <a:latin typeface="+mn-lt"/>
              </a:rPr>
              <a:t>Litter/Rubbish?</a:t>
            </a:r>
            <a:endParaRPr lang="en-GB" sz="3600" dirty="0">
              <a:latin typeface="+mn-lt"/>
            </a:endParaRPr>
          </a:p>
        </p:txBody>
      </p:sp>
      <p:grpSp>
        <p:nvGrpSpPr>
          <p:cNvPr id="19" name="Group 18">
            <a:extLst>
              <a:ext uri="{FF2B5EF4-FFF2-40B4-BE49-F238E27FC236}">
                <a16:creationId xmlns:a16="http://schemas.microsoft.com/office/drawing/2014/main" id="{95639224-8662-4D9D-B76F-E71134ACEE7C}"/>
              </a:ext>
            </a:extLst>
          </p:cNvPr>
          <p:cNvGrpSpPr/>
          <p:nvPr/>
        </p:nvGrpSpPr>
        <p:grpSpPr>
          <a:xfrm>
            <a:off x="1539875" y="1585551"/>
            <a:ext cx="1280316" cy="1685924"/>
            <a:chOff x="1020812" y="1130301"/>
            <a:chExt cx="1280316" cy="1685924"/>
          </a:xfrm>
        </p:grpSpPr>
        <p:sp>
          <p:nvSpPr>
            <p:cNvPr id="15" name="Teardrop 14">
              <a:extLst>
                <a:ext uri="{FF2B5EF4-FFF2-40B4-BE49-F238E27FC236}">
                  <a16:creationId xmlns:a16="http://schemas.microsoft.com/office/drawing/2014/main" id="{74A9229F-FF72-45F7-B42A-E62D71EA613C}"/>
                </a:ext>
              </a:extLst>
            </p:cNvPr>
            <p:cNvSpPr/>
            <p:nvPr/>
          </p:nvSpPr>
          <p:spPr>
            <a:xfrm rot="8100000">
              <a:off x="1020812" y="1534344"/>
              <a:ext cx="1280316" cy="1280316"/>
            </a:xfrm>
            <a:prstGeom prst="teardrop">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B95D3A5-C281-4B7E-8951-A9656396C119}"/>
                </a:ext>
              </a:extLst>
            </p:cNvPr>
            <p:cNvGrpSpPr/>
            <p:nvPr/>
          </p:nvGrpSpPr>
          <p:grpSpPr>
            <a:xfrm>
              <a:off x="1025525" y="1130301"/>
              <a:ext cx="1274516" cy="1685924"/>
              <a:chOff x="1025525" y="1130301"/>
              <a:chExt cx="1274516" cy="1685924"/>
            </a:xfrm>
          </p:grpSpPr>
          <p:pic>
            <p:nvPicPr>
              <p:cNvPr id="9" name="Picture 8">
                <a:extLst>
                  <a:ext uri="{FF2B5EF4-FFF2-40B4-BE49-F238E27FC236}">
                    <a16:creationId xmlns:a16="http://schemas.microsoft.com/office/drawing/2014/main" id="{E761C548-BF1F-48BB-B74D-104C13C4A7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4" t="9456" r="-4492" b="3644"/>
              <a:stretch/>
            </p:blipFill>
            <p:spPr>
              <a:xfrm>
                <a:off x="1025525" y="1536700"/>
                <a:ext cx="1273175" cy="1279525"/>
              </a:xfrm>
              <a:prstGeom prst="ellipse">
                <a:avLst/>
              </a:prstGeom>
            </p:spPr>
          </p:pic>
          <p:pic>
            <p:nvPicPr>
              <p:cNvPr id="18" name="Picture 17">
                <a:extLst>
                  <a:ext uri="{FF2B5EF4-FFF2-40B4-BE49-F238E27FC236}">
                    <a16:creationId xmlns:a16="http://schemas.microsoft.com/office/drawing/2014/main" id="{F28C6F07-4AC5-4B2A-9BC5-3D3EA5F577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4" t="-18097" r="-4492" b="3644"/>
              <a:stretch/>
            </p:blipFill>
            <p:spPr>
              <a:xfrm>
                <a:off x="1026866" y="1130301"/>
                <a:ext cx="1273175" cy="1685232"/>
              </a:xfrm>
              <a:prstGeom prst="ellipse">
                <a:avLst/>
              </a:prstGeom>
            </p:spPr>
          </p:pic>
        </p:grpSp>
      </p:grpSp>
      <p:grpSp>
        <p:nvGrpSpPr>
          <p:cNvPr id="4" name="Group 3">
            <a:extLst>
              <a:ext uri="{FF2B5EF4-FFF2-40B4-BE49-F238E27FC236}">
                <a16:creationId xmlns:a16="http://schemas.microsoft.com/office/drawing/2014/main" id="{64E1352D-D375-42D2-AEF3-BA95865E5EDB}"/>
              </a:ext>
            </a:extLst>
          </p:cNvPr>
          <p:cNvGrpSpPr/>
          <p:nvPr/>
        </p:nvGrpSpPr>
        <p:grpSpPr>
          <a:xfrm>
            <a:off x="3139316" y="2000558"/>
            <a:ext cx="1274849" cy="1278832"/>
            <a:chOff x="3865615" y="1531939"/>
            <a:chExt cx="1274849" cy="1278832"/>
          </a:xfrm>
        </p:grpSpPr>
        <p:sp>
          <p:nvSpPr>
            <p:cNvPr id="14" name="Teardrop 13">
              <a:extLst>
                <a:ext uri="{FF2B5EF4-FFF2-40B4-BE49-F238E27FC236}">
                  <a16:creationId xmlns:a16="http://schemas.microsoft.com/office/drawing/2014/main" id="{8EADEB37-7581-4351-878B-87068A416019}"/>
                </a:ext>
              </a:extLst>
            </p:cNvPr>
            <p:cNvSpPr/>
            <p:nvPr/>
          </p:nvSpPr>
          <p:spPr>
            <a:xfrm rot="8100000">
              <a:off x="3865615" y="1533209"/>
              <a:ext cx="1274849" cy="1274849"/>
            </a:xfrm>
            <a:prstGeom prst="teardrop">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2033CC2F-158A-4F9E-B460-541379437B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24" t="-16395" r="11618" b="-9990"/>
            <a:stretch/>
          </p:blipFill>
          <p:spPr>
            <a:xfrm>
              <a:off x="3872598" y="1531939"/>
              <a:ext cx="1265442" cy="1278832"/>
            </a:xfrm>
            <a:prstGeom prst="ellipse">
              <a:avLst/>
            </a:prstGeom>
          </p:spPr>
        </p:pic>
      </p:grpSp>
      <p:grpSp>
        <p:nvGrpSpPr>
          <p:cNvPr id="30" name="Group 29">
            <a:extLst>
              <a:ext uri="{FF2B5EF4-FFF2-40B4-BE49-F238E27FC236}">
                <a16:creationId xmlns:a16="http://schemas.microsoft.com/office/drawing/2014/main" id="{80D4D28A-CE6D-44B9-9051-FE9BE02CA5D5}"/>
              </a:ext>
            </a:extLst>
          </p:cNvPr>
          <p:cNvGrpSpPr/>
          <p:nvPr/>
        </p:nvGrpSpPr>
        <p:grpSpPr>
          <a:xfrm>
            <a:off x="4678195" y="1841787"/>
            <a:ext cx="1785644" cy="1428996"/>
            <a:chOff x="5239363" y="1387217"/>
            <a:chExt cx="1785644" cy="1428996"/>
          </a:xfrm>
        </p:grpSpPr>
        <p:sp>
          <p:nvSpPr>
            <p:cNvPr id="17" name="Teardrop 16">
              <a:extLst>
                <a:ext uri="{FF2B5EF4-FFF2-40B4-BE49-F238E27FC236}">
                  <a16:creationId xmlns:a16="http://schemas.microsoft.com/office/drawing/2014/main" id="{A13EC644-647B-4955-828F-CDDB9CD674AA}"/>
                </a:ext>
              </a:extLst>
            </p:cNvPr>
            <p:cNvSpPr/>
            <p:nvPr/>
          </p:nvSpPr>
          <p:spPr>
            <a:xfrm rot="8100000">
              <a:off x="5288583" y="1540945"/>
              <a:ext cx="1274849" cy="1274849"/>
            </a:xfrm>
            <a:prstGeom prst="teardrop">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34CD0750-257B-4CE1-998A-122E83260C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87" t="12908" r="-73102" b="7460"/>
            <a:stretch/>
          </p:blipFill>
          <p:spPr>
            <a:xfrm rot="3167768">
              <a:off x="5291074" y="1545048"/>
              <a:ext cx="1274407" cy="1267923"/>
            </a:xfrm>
            <a:prstGeom prst="ellipse">
              <a:avLst/>
            </a:prstGeom>
          </p:spPr>
        </p:pic>
        <p:pic>
          <p:nvPicPr>
            <p:cNvPr id="29" name="Picture 28">
              <a:extLst>
                <a:ext uri="{FF2B5EF4-FFF2-40B4-BE49-F238E27FC236}">
                  <a16:creationId xmlns:a16="http://schemas.microsoft.com/office/drawing/2014/main" id="{85C786ED-75FF-409F-8E29-69BCAA5FBA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87" t="-19607" r="-73102" b="7461"/>
            <a:stretch/>
          </p:blipFill>
          <p:spPr>
            <a:xfrm rot="3167768">
              <a:off x="5494981" y="1131599"/>
              <a:ext cx="1274407" cy="1785644"/>
            </a:xfrm>
            <a:prstGeom prst="ellipse">
              <a:avLst/>
            </a:prstGeom>
          </p:spPr>
        </p:pic>
      </p:grpSp>
      <p:grpSp>
        <p:nvGrpSpPr>
          <p:cNvPr id="33" name="Group 32">
            <a:extLst>
              <a:ext uri="{FF2B5EF4-FFF2-40B4-BE49-F238E27FC236}">
                <a16:creationId xmlns:a16="http://schemas.microsoft.com/office/drawing/2014/main" id="{1D61B158-8524-4A2E-A301-99490BDFC321}"/>
              </a:ext>
            </a:extLst>
          </p:cNvPr>
          <p:cNvGrpSpPr/>
          <p:nvPr/>
        </p:nvGrpSpPr>
        <p:grpSpPr>
          <a:xfrm>
            <a:off x="6316540" y="1979809"/>
            <a:ext cx="1280316" cy="1291666"/>
            <a:chOff x="6712682" y="1519105"/>
            <a:chExt cx="1280316" cy="1291666"/>
          </a:xfrm>
        </p:grpSpPr>
        <p:sp>
          <p:nvSpPr>
            <p:cNvPr id="16" name="Teardrop 15">
              <a:extLst>
                <a:ext uri="{FF2B5EF4-FFF2-40B4-BE49-F238E27FC236}">
                  <a16:creationId xmlns:a16="http://schemas.microsoft.com/office/drawing/2014/main" id="{DFF84759-5790-4A70-8669-684747E5717B}"/>
                </a:ext>
              </a:extLst>
            </p:cNvPr>
            <p:cNvSpPr/>
            <p:nvPr/>
          </p:nvSpPr>
          <p:spPr>
            <a:xfrm rot="8100000">
              <a:off x="6712682" y="1526611"/>
              <a:ext cx="1280316" cy="1280316"/>
            </a:xfrm>
            <a:prstGeom prst="teardrop">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941A23CB-0E83-445E-96ED-02B72D0807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9296" y="1519105"/>
              <a:ext cx="747088" cy="1291666"/>
            </a:xfrm>
            <a:prstGeom prst="rect">
              <a:avLst/>
            </a:prstGeom>
          </p:spPr>
        </p:pic>
      </p:grpSp>
      <p:pic>
        <p:nvPicPr>
          <p:cNvPr id="3" name="Picture 2">
            <a:extLst>
              <a:ext uri="{FF2B5EF4-FFF2-40B4-BE49-F238E27FC236}">
                <a16:creationId xmlns:a16="http://schemas.microsoft.com/office/drawing/2014/main" id="{1CA48512-B1EF-45EA-8E52-82C8F05AC4C0}"/>
              </a:ext>
            </a:extLst>
          </p:cNvPr>
          <p:cNvPicPr>
            <a:picLocks noChangeAspect="1"/>
          </p:cNvPicPr>
          <p:nvPr/>
        </p:nvPicPr>
        <p:blipFill rotWithShape="1">
          <a:blip r:embed="rId6">
            <a:extLst>
              <a:ext uri="{28A0092B-C50C-407E-A947-70E740481C1C}">
                <a14:useLocalDpi xmlns:a14="http://schemas.microsoft.com/office/drawing/2010/main" val="0"/>
              </a:ext>
            </a:extLst>
          </a:blip>
          <a:srcRect b="93943"/>
          <a:stretch/>
        </p:blipFill>
        <p:spPr>
          <a:xfrm>
            <a:off x="0" y="0"/>
            <a:ext cx="9144000" cy="415396"/>
          </a:xfrm>
          <a:prstGeom prst="rect">
            <a:avLst/>
          </a:prstGeom>
        </p:spPr>
      </p:pic>
      <p:sp>
        <p:nvSpPr>
          <p:cNvPr id="5" name="Arrow: Pentagon 4">
            <a:extLst>
              <a:ext uri="{FF2B5EF4-FFF2-40B4-BE49-F238E27FC236}">
                <a16:creationId xmlns:a16="http://schemas.microsoft.com/office/drawing/2014/main" id="{D47A4161-91C7-4D5D-BF99-12DED83FF6A0}"/>
              </a:ext>
            </a:extLst>
          </p:cNvPr>
          <p:cNvSpPr/>
          <p:nvPr/>
        </p:nvSpPr>
        <p:spPr>
          <a:xfrm>
            <a:off x="1" y="3796549"/>
            <a:ext cx="8388350" cy="847725"/>
          </a:xfrm>
          <a:prstGeom prst="homePlat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pPr algn="ctr"/>
            <a:r>
              <a:rPr lang="en-AU" dirty="0"/>
              <a:t>Litter, or rubbish, are items like used plastic, paper, </a:t>
            </a:r>
            <a:r>
              <a:rPr lang="en-AU" dirty="0" smtClean="0"/>
              <a:t>cans </a:t>
            </a:r>
            <a:r>
              <a:rPr lang="en-AU" dirty="0"/>
              <a:t>and bottles that are left behind by people.</a:t>
            </a:r>
          </a:p>
        </p:txBody>
      </p:sp>
      <p:sp>
        <p:nvSpPr>
          <p:cNvPr id="24" name="Arrow: Pentagon 23">
            <a:extLst>
              <a:ext uri="{FF2B5EF4-FFF2-40B4-BE49-F238E27FC236}">
                <a16:creationId xmlns:a16="http://schemas.microsoft.com/office/drawing/2014/main" id="{88E74367-C479-4640-9C6F-BE5B300F05E4}"/>
              </a:ext>
            </a:extLst>
          </p:cNvPr>
          <p:cNvSpPr/>
          <p:nvPr/>
        </p:nvSpPr>
        <p:spPr>
          <a:xfrm flipH="1">
            <a:off x="755650" y="4854354"/>
            <a:ext cx="8388350" cy="847725"/>
          </a:xfrm>
          <a:prstGeom prst="homePlat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Litter can be harmful to animals, the environment and people. </a:t>
            </a:r>
            <a:br>
              <a:rPr lang="en-AU" dirty="0"/>
            </a:br>
            <a:r>
              <a:rPr lang="en-AU" dirty="0"/>
              <a:t>It can cause heath risks, fires and endanger or kill wildlife.</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40000" decel="48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accel="40000" decel="41333"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accel="41333" decel="52000" fill="hold" nodeType="withEffect">
                                  <p:stCondLst>
                                    <p:cond delay="1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ppt_x"/>
                                          </p:val>
                                        </p:tav>
                                        <p:tav tm="100000">
                                          <p:val>
                                            <p:strVal val="#ppt_x"/>
                                          </p:val>
                                        </p:tav>
                                      </p:tavLst>
                                    </p:anim>
                                    <p:anim calcmode="lin" valueType="num">
                                      <p:cBhvr additive="base">
                                        <p:cTn id="16" dur="75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1" accel="48000" decel="52000" fill="hold" nodeType="withEffect">
                                  <p:stCondLst>
                                    <p:cond delay="20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6667" decel="53333"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370D08-4C80-4EEE-B5DA-3794E6427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3" t="313" r="1202" b="1418"/>
          <a:stretch/>
        </p:blipFill>
        <p:spPr>
          <a:xfrm>
            <a:off x="473075" y="454025"/>
            <a:ext cx="8199438" cy="5934076"/>
          </a:xfrm>
          <a:prstGeom prst="roundRect">
            <a:avLst>
              <a:gd name="adj" fmla="val 2556"/>
            </a:avLst>
          </a:prstGeom>
        </p:spPr>
      </p:pic>
      <p:sp>
        <p:nvSpPr>
          <p:cNvPr id="2" name="Title 1">
            <a:extLst>
              <a:ext uri="{FF2B5EF4-FFF2-40B4-BE49-F238E27FC236}">
                <a16:creationId xmlns:a16="http://schemas.microsoft.com/office/drawing/2014/main" id="{C0198EDD-0694-4135-ABEA-250707C96359}"/>
              </a:ext>
            </a:extLst>
          </p:cNvPr>
          <p:cNvSpPr>
            <a:spLocks noGrp="1"/>
          </p:cNvSpPr>
          <p:nvPr>
            <p:ph type="title"/>
          </p:nvPr>
        </p:nvSpPr>
        <p:spPr>
          <a:xfrm>
            <a:off x="459239" y="449627"/>
            <a:ext cx="8220075" cy="994306"/>
          </a:xfrm>
        </p:spPr>
        <p:txBody>
          <a:bodyPr/>
          <a:lstStyle/>
          <a:p>
            <a:pPr algn="ctr"/>
            <a:r>
              <a:rPr lang="en-GB" sz="3200" dirty="0"/>
              <a:t>How Does Litter Affect Our Waterways?</a:t>
            </a:r>
          </a:p>
        </p:txBody>
      </p:sp>
      <p:pic>
        <p:nvPicPr>
          <p:cNvPr id="10" name="Picture 9">
            <a:extLst>
              <a:ext uri="{FF2B5EF4-FFF2-40B4-BE49-F238E27FC236}">
                <a16:creationId xmlns:a16="http://schemas.microsoft.com/office/drawing/2014/main" id="{3A25D232-C767-4435-9ABF-576CD0896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9" y="5105408"/>
            <a:ext cx="3140825" cy="1203317"/>
          </a:xfrm>
          <a:prstGeom prst="rect">
            <a:avLst/>
          </a:prstGeom>
        </p:spPr>
      </p:pic>
      <p:pic>
        <p:nvPicPr>
          <p:cNvPr id="11" name="Picture 10">
            <a:extLst>
              <a:ext uri="{FF2B5EF4-FFF2-40B4-BE49-F238E27FC236}">
                <a16:creationId xmlns:a16="http://schemas.microsoft.com/office/drawing/2014/main" id="{0CF0662A-5347-4B88-BACE-FB063C837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64" y="2681783"/>
            <a:ext cx="2387244" cy="914604"/>
          </a:xfrm>
          <a:prstGeom prst="rect">
            <a:avLst/>
          </a:prstGeom>
        </p:spPr>
      </p:pic>
      <p:pic>
        <p:nvPicPr>
          <p:cNvPr id="16" name="Picture 15">
            <a:extLst>
              <a:ext uri="{FF2B5EF4-FFF2-40B4-BE49-F238E27FC236}">
                <a16:creationId xmlns:a16="http://schemas.microsoft.com/office/drawing/2014/main" id="{A0CB1C07-15C4-456F-9857-1F1D36AA1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78832" flipH="1">
            <a:off x="6107864" y="4410589"/>
            <a:ext cx="228384" cy="691045"/>
          </a:xfrm>
          <a:prstGeom prst="rect">
            <a:avLst/>
          </a:prstGeom>
        </p:spPr>
      </p:pic>
      <p:pic>
        <p:nvPicPr>
          <p:cNvPr id="21" name="Picture 20">
            <a:extLst>
              <a:ext uri="{FF2B5EF4-FFF2-40B4-BE49-F238E27FC236}">
                <a16:creationId xmlns:a16="http://schemas.microsoft.com/office/drawing/2014/main" id="{F5DA6363-BB94-4854-951E-59B11C889E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750" y="2033976"/>
            <a:ext cx="1704415" cy="2790047"/>
          </a:xfrm>
          <a:prstGeom prst="rect">
            <a:avLst/>
          </a:prstGeom>
        </p:spPr>
      </p:pic>
      <p:pic>
        <p:nvPicPr>
          <p:cNvPr id="25" name="Picture 24">
            <a:extLst>
              <a:ext uri="{FF2B5EF4-FFF2-40B4-BE49-F238E27FC236}">
                <a16:creationId xmlns:a16="http://schemas.microsoft.com/office/drawing/2014/main" id="{AA2390E5-0581-40AF-9913-B941709618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562" y="4335114"/>
            <a:ext cx="2818521" cy="1540588"/>
          </a:xfrm>
          <a:prstGeom prst="rect">
            <a:avLst/>
          </a:prstGeom>
        </p:spPr>
      </p:pic>
      <p:pic>
        <p:nvPicPr>
          <p:cNvPr id="15" name="Picture 14">
            <a:extLst>
              <a:ext uri="{FF2B5EF4-FFF2-40B4-BE49-F238E27FC236}">
                <a16:creationId xmlns:a16="http://schemas.microsoft.com/office/drawing/2014/main" id="{64C61998-34FC-47BE-9A4C-C93F326A2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888362" flipH="1">
            <a:off x="5951948" y="5247768"/>
            <a:ext cx="303586" cy="918594"/>
          </a:xfrm>
          <a:prstGeom prst="rect">
            <a:avLst/>
          </a:prstGeom>
        </p:spPr>
      </p:pic>
      <p:pic>
        <p:nvPicPr>
          <p:cNvPr id="7" name="Picture 6">
            <a:extLst>
              <a:ext uri="{FF2B5EF4-FFF2-40B4-BE49-F238E27FC236}">
                <a16:creationId xmlns:a16="http://schemas.microsoft.com/office/drawing/2014/main" id="{3962A143-6BCC-439C-B405-0F24FE1E11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39751" y="2033976"/>
            <a:ext cx="1704414" cy="2790047"/>
          </a:xfrm>
          <a:prstGeom prst="rect">
            <a:avLst/>
          </a:prstGeom>
        </p:spPr>
      </p:pic>
      <p:pic>
        <p:nvPicPr>
          <p:cNvPr id="9" name="Picture 8">
            <a:extLst>
              <a:ext uri="{FF2B5EF4-FFF2-40B4-BE49-F238E27FC236}">
                <a16:creationId xmlns:a16="http://schemas.microsoft.com/office/drawing/2014/main" id="{7BCBB57E-9605-4E66-A81D-C2606EA0F2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9317" r="64217" b="18219"/>
          <a:stretch/>
        </p:blipFill>
        <p:spPr>
          <a:xfrm flipH="1">
            <a:off x="1639001" y="3693940"/>
            <a:ext cx="604713" cy="621437"/>
          </a:xfrm>
          <a:prstGeom prst="rect">
            <a:avLst/>
          </a:prstGeom>
        </p:spPr>
      </p:pic>
      <p:pic>
        <p:nvPicPr>
          <p:cNvPr id="5" name="Picture 4">
            <a:extLst>
              <a:ext uri="{FF2B5EF4-FFF2-40B4-BE49-F238E27FC236}">
                <a16:creationId xmlns:a16="http://schemas.microsoft.com/office/drawing/2014/main" id="{757EB757-22EF-4410-AB4E-50ADC5BCD3FB}"/>
              </a:ext>
            </a:extLst>
          </p:cNvPr>
          <p:cNvPicPr>
            <a:picLocks noChangeAspect="1"/>
          </p:cNvPicPr>
          <p:nvPr/>
        </p:nvPicPr>
        <p:blipFill rotWithShape="1">
          <a:blip r:embed="rId11">
            <a:extLst>
              <a:ext uri="{28A0092B-C50C-407E-A947-70E740481C1C}">
                <a14:useLocalDpi xmlns:a14="http://schemas.microsoft.com/office/drawing/2010/main" val="0"/>
              </a:ext>
            </a:extLst>
          </a:blip>
          <a:srcRect r="94826"/>
          <a:stretch/>
        </p:blipFill>
        <p:spPr>
          <a:xfrm>
            <a:off x="0" y="0"/>
            <a:ext cx="473075" cy="6858000"/>
          </a:xfrm>
          <a:prstGeom prst="rect">
            <a:avLst/>
          </a:prstGeom>
        </p:spPr>
      </p:pic>
    </p:spTree>
    <p:extLst>
      <p:ext uri="{BB962C8B-B14F-4D97-AF65-F5344CB8AC3E}">
        <p14:creationId xmlns:p14="http://schemas.microsoft.com/office/powerpoint/2010/main" val="2011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15"/>
                                        </p:tgtEl>
                                        <p:attrNameLst>
                                          <p:attrName>r</p:attrName>
                                        </p:attrNameLst>
                                      </p:cBhvr>
                                    </p:animRot>
                                    <p:animRot by="-240000">
                                      <p:cBhvr>
                                        <p:cTn id="7" dur="600" fill="hold">
                                          <p:stCondLst>
                                            <p:cond delay="600"/>
                                          </p:stCondLst>
                                        </p:cTn>
                                        <p:tgtEl>
                                          <p:spTgt spid="15"/>
                                        </p:tgtEl>
                                        <p:attrNameLst>
                                          <p:attrName>r</p:attrName>
                                        </p:attrNameLst>
                                      </p:cBhvr>
                                    </p:animRot>
                                    <p:animRot by="240000">
                                      <p:cBhvr>
                                        <p:cTn id="8" dur="600" fill="hold">
                                          <p:stCondLst>
                                            <p:cond delay="1200"/>
                                          </p:stCondLst>
                                        </p:cTn>
                                        <p:tgtEl>
                                          <p:spTgt spid="15"/>
                                        </p:tgtEl>
                                        <p:attrNameLst>
                                          <p:attrName>r</p:attrName>
                                        </p:attrNameLst>
                                      </p:cBhvr>
                                    </p:animRot>
                                    <p:animRot by="-240000">
                                      <p:cBhvr>
                                        <p:cTn id="9" dur="600" fill="hold">
                                          <p:stCondLst>
                                            <p:cond delay="1800"/>
                                          </p:stCondLst>
                                        </p:cTn>
                                        <p:tgtEl>
                                          <p:spTgt spid="15"/>
                                        </p:tgtEl>
                                        <p:attrNameLst>
                                          <p:attrName>r</p:attrName>
                                        </p:attrNameLst>
                                      </p:cBhvr>
                                    </p:animRot>
                                    <p:animRot by="120000">
                                      <p:cBhvr>
                                        <p:cTn id="10" dur="600" fill="hold">
                                          <p:stCondLst>
                                            <p:cond delay="2400"/>
                                          </p:stCondLst>
                                        </p:cTn>
                                        <p:tgtEl>
                                          <p:spTgt spid="15"/>
                                        </p:tgtEl>
                                        <p:attrNameLst>
                                          <p:attrName>r</p:attrName>
                                        </p:attrNameLst>
                                      </p:cBhvr>
                                    </p:animRot>
                                  </p:childTnLst>
                                </p:cTn>
                              </p:par>
                              <p:par>
                                <p:cTn id="11" presetID="42" presetClass="path" presetSubtype="0" accel="50000" decel="50000" fill="hold" nodeType="withEffect">
                                  <p:stCondLst>
                                    <p:cond delay="0"/>
                                  </p:stCondLst>
                                  <p:childTnLst>
                                    <p:animMotion origin="layout" path="M -1.11111E-6 4.07407E-6 L 0.13715 0.05625 " pathEditMode="relative" rAng="0" ptsTypes="AA">
                                      <p:cBhvr>
                                        <p:cTn id="12" dur="20000" fill="hold"/>
                                        <p:tgtEl>
                                          <p:spTgt spid="15"/>
                                        </p:tgtEl>
                                        <p:attrNameLst>
                                          <p:attrName>ppt_x</p:attrName>
                                          <p:attrName>ppt_y</p:attrName>
                                        </p:attrNameLst>
                                      </p:cBhvr>
                                      <p:rCtr x="6858" y="2801"/>
                                    </p:animMotion>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35" presetClass="path" presetSubtype="0" accel="50000" decel="50000" fill="hold" nodeType="withEffect">
                                  <p:stCondLst>
                                    <p:cond delay="0"/>
                                  </p:stCondLst>
                                  <p:childTnLst>
                                    <p:animMotion origin="layout" path="M 3.05556E-6 0 L -0.23785 -0.13125 " pathEditMode="relative" rAng="0" ptsTypes="AA">
                                      <p:cBhvr>
                                        <p:cTn id="20" dur="2000" fill="hold"/>
                                        <p:tgtEl>
                                          <p:spTgt spid="7"/>
                                        </p:tgtEl>
                                        <p:attrNameLst>
                                          <p:attrName>ppt_x</p:attrName>
                                          <p:attrName>ppt_y</p:attrName>
                                        </p:attrNameLst>
                                      </p:cBhvr>
                                      <p:rCtr x="-11892" y="-6574"/>
                                    </p:animMotion>
                                  </p:childTnLst>
                                </p:cTn>
                              </p:par>
                              <p:par>
                                <p:cTn id="21" presetID="42" presetClass="path" presetSubtype="0" accel="50000" decel="50000" fill="hold" nodeType="withEffect">
                                  <p:stCondLst>
                                    <p:cond delay="0"/>
                                  </p:stCondLst>
                                  <p:childTnLst>
                                    <p:animMotion origin="layout" path="M -2.77778E-6 3.7037E-6 L 0.00157 0.11226 " pathEditMode="relative" rAng="0" ptsTypes="AA">
                                      <p:cBhvr>
                                        <p:cTn id="22" dur="2000" fill="hold"/>
                                        <p:tgtEl>
                                          <p:spTgt spid="9"/>
                                        </p:tgtEl>
                                        <p:attrNameLst>
                                          <p:attrName>ppt_x</p:attrName>
                                          <p:attrName>ppt_y</p:attrName>
                                        </p:attrNameLst>
                                      </p:cBhvr>
                                      <p:rCtr x="69" y="5602"/>
                                    </p:animMotion>
                                  </p:childTnLst>
                                </p:cTn>
                              </p:par>
                              <p:par>
                                <p:cTn id="23" presetID="10" presetClass="entr" presetSubtype="0" fill="hold" grpId="0" nodeType="withEffect">
                                  <p:stCondLst>
                                    <p:cond delay="2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370D08-4C80-4EEE-B5DA-3794E6427D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3" t="313" r="1202" b="1418"/>
          <a:stretch/>
        </p:blipFill>
        <p:spPr>
          <a:xfrm>
            <a:off x="473075" y="454025"/>
            <a:ext cx="8199438" cy="5934076"/>
          </a:xfrm>
          <a:prstGeom prst="roundRect">
            <a:avLst>
              <a:gd name="adj" fmla="val 2556"/>
            </a:avLst>
          </a:prstGeom>
        </p:spPr>
      </p:pic>
      <p:sp>
        <p:nvSpPr>
          <p:cNvPr id="2" name="Title 1">
            <a:extLst>
              <a:ext uri="{FF2B5EF4-FFF2-40B4-BE49-F238E27FC236}">
                <a16:creationId xmlns:a16="http://schemas.microsoft.com/office/drawing/2014/main" id="{C0198EDD-0694-4135-ABEA-250707C96359}"/>
              </a:ext>
            </a:extLst>
          </p:cNvPr>
          <p:cNvSpPr>
            <a:spLocks noGrp="1"/>
          </p:cNvSpPr>
          <p:nvPr>
            <p:ph type="title"/>
          </p:nvPr>
        </p:nvSpPr>
        <p:spPr>
          <a:xfrm>
            <a:off x="459239" y="449627"/>
            <a:ext cx="8220075" cy="994306"/>
          </a:xfrm>
        </p:spPr>
        <p:txBody>
          <a:bodyPr/>
          <a:lstStyle/>
          <a:p>
            <a:pPr algn="ctr"/>
            <a:r>
              <a:rPr lang="en-GB" sz="3200" dirty="0"/>
              <a:t>How Does Litter Affect Our Waterways?</a:t>
            </a:r>
          </a:p>
        </p:txBody>
      </p:sp>
      <p:pic>
        <p:nvPicPr>
          <p:cNvPr id="10" name="Picture 9">
            <a:extLst>
              <a:ext uri="{FF2B5EF4-FFF2-40B4-BE49-F238E27FC236}">
                <a16:creationId xmlns:a16="http://schemas.microsoft.com/office/drawing/2014/main" id="{3A25D232-C767-4435-9ABF-576CD08960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39" y="5105408"/>
            <a:ext cx="3140825" cy="1203317"/>
          </a:xfrm>
          <a:prstGeom prst="rect">
            <a:avLst/>
          </a:prstGeom>
        </p:spPr>
      </p:pic>
      <p:pic>
        <p:nvPicPr>
          <p:cNvPr id="11" name="Picture 10">
            <a:extLst>
              <a:ext uri="{FF2B5EF4-FFF2-40B4-BE49-F238E27FC236}">
                <a16:creationId xmlns:a16="http://schemas.microsoft.com/office/drawing/2014/main" id="{0CF0662A-5347-4B88-BACE-FB063C837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64" y="2681783"/>
            <a:ext cx="2387244" cy="914604"/>
          </a:xfrm>
          <a:prstGeom prst="rect">
            <a:avLst/>
          </a:prstGeom>
        </p:spPr>
      </p:pic>
      <p:pic>
        <p:nvPicPr>
          <p:cNvPr id="16" name="Picture 15">
            <a:extLst>
              <a:ext uri="{FF2B5EF4-FFF2-40B4-BE49-F238E27FC236}">
                <a16:creationId xmlns:a16="http://schemas.microsoft.com/office/drawing/2014/main" id="{A0CB1C07-15C4-456F-9857-1F1D36AA13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778832" flipH="1">
            <a:off x="6107864" y="4410589"/>
            <a:ext cx="228384" cy="691045"/>
          </a:xfrm>
          <a:prstGeom prst="rect">
            <a:avLst/>
          </a:prstGeom>
        </p:spPr>
      </p:pic>
      <p:pic>
        <p:nvPicPr>
          <p:cNvPr id="25" name="Picture 24">
            <a:extLst>
              <a:ext uri="{FF2B5EF4-FFF2-40B4-BE49-F238E27FC236}">
                <a16:creationId xmlns:a16="http://schemas.microsoft.com/office/drawing/2014/main" id="{AA2390E5-0581-40AF-9913-B941709618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562" y="4335114"/>
            <a:ext cx="2818521" cy="1540588"/>
          </a:xfrm>
          <a:prstGeom prst="rect">
            <a:avLst/>
          </a:prstGeom>
        </p:spPr>
      </p:pic>
      <p:sp>
        <p:nvSpPr>
          <p:cNvPr id="13" name="Arrow: Pentagon 12">
            <a:extLst>
              <a:ext uri="{FF2B5EF4-FFF2-40B4-BE49-F238E27FC236}">
                <a16:creationId xmlns:a16="http://schemas.microsoft.com/office/drawing/2014/main" id="{98766417-6D46-4788-956C-C3A06D09952E}"/>
              </a:ext>
            </a:extLst>
          </p:cNvPr>
          <p:cNvSpPr/>
          <p:nvPr/>
        </p:nvSpPr>
        <p:spPr>
          <a:xfrm>
            <a:off x="145383" y="2441329"/>
            <a:ext cx="8388350" cy="1203317"/>
          </a:xfrm>
          <a:prstGeom prst="homePlat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When litter is dropped on land, the wind and rain carry it into our stormwater drains. It ends up in our creeks, rivers and oceans. </a:t>
            </a:r>
          </a:p>
          <a:p>
            <a:r>
              <a:rPr lang="en-AU" b="1" dirty="0"/>
              <a:t>It takes a long time to break down - if ever. </a:t>
            </a:r>
          </a:p>
        </p:txBody>
      </p:sp>
      <p:sp>
        <p:nvSpPr>
          <p:cNvPr id="14" name="Arrow: Pentagon 13">
            <a:extLst>
              <a:ext uri="{FF2B5EF4-FFF2-40B4-BE49-F238E27FC236}">
                <a16:creationId xmlns:a16="http://schemas.microsoft.com/office/drawing/2014/main" id="{9977ADAB-A8D1-4415-93D7-4158170039AA}"/>
              </a:ext>
            </a:extLst>
          </p:cNvPr>
          <p:cNvSpPr/>
          <p:nvPr/>
        </p:nvSpPr>
        <p:spPr>
          <a:xfrm>
            <a:off x="290766" y="2441329"/>
            <a:ext cx="8388350" cy="1203317"/>
          </a:xfrm>
          <a:prstGeom prst="homePlat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All too </a:t>
            </a:r>
            <a:r>
              <a:rPr lang="en-AU" dirty="0" smtClean="0"/>
              <a:t>animals such as seabirds </a:t>
            </a:r>
            <a:r>
              <a:rPr lang="en-AU" dirty="0"/>
              <a:t>and mammals, including </a:t>
            </a:r>
            <a:r>
              <a:rPr lang="en-AU" dirty="0" smtClean="0"/>
              <a:t>turtles and whales, </a:t>
            </a:r>
            <a:r>
              <a:rPr lang="en-AU" dirty="0" smtClean="0"/>
              <a:t>think plastic/litter is </a:t>
            </a:r>
            <a:r>
              <a:rPr lang="en-AU" dirty="0"/>
              <a:t>food. This can make animals </a:t>
            </a:r>
            <a:r>
              <a:rPr lang="en-AU" dirty="0" smtClean="0"/>
              <a:t>sick or </a:t>
            </a:r>
            <a:r>
              <a:rPr lang="en-AU" dirty="0"/>
              <a:t>can even kill them. </a:t>
            </a:r>
          </a:p>
        </p:txBody>
      </p:sp>
      <p:pic>
        <p:nvPicPr>
          <p:cNvPr id="5" name="Picture 4">
            <a:extLst>
              <a:ext uri="{FF2B5EF4-FFF2-40B4-BE49-F238E27FC236}">
                <a16:creationId xmlns:a16="http://schemas.microsoft.com/office/drawing/2014/main" id="{757EB757-22EF-4410-AB4E-50ADC5BCD3FB}"/>
              </a:ext>
            </a:extLst>
          </p:cNvPr>
          <p:cNvPicPr>
            <a:picLocks noChangeAspect="1"/>
          </p:cNvPicPr>
          <p:nvPr/>
        </p:nvPicPr>
        <p:blipFill rotWithShape="1">
          <a:blip r:embed="rId7">
            <a:extLst>
              <a:ext uri="{28A0092B-C50C-407E-A947-70E740481C1C}">
                <a14:useLocalDpi xmlns:a14="http://schemas.microsoft.com/office/drawing/2010/main" val="0"/>
              </a:ext>
            </a:extLst>
          </a:blip>
          <a:srcRect r="94826"/>
          <a:stretch/>
        </p:blipFill>
        <p:spPr>
          <a:xfrm>
            <a:off x="0" y="0"/>
            <a:ext cx="473075" cy="6858000"/>
          </a:xfrm>
          <a:prstGeom prst="rect">
            <a:avLst/>
          </a:prstGeom>
        </p:spPr>
      </p:pic>
    </p:spTree>
    <p:extLst>
      <p:ext uri="{BB962C8B-B14F-4D97-AF65-F5344CB8AC3E}">
        <p14:creationId xmlns:p14="http://schemas.microsoft.com/office/powerpoint/2010/main" val="17176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2667" decel="4533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accel="40000" decel="42667" fill="hold" grpId="1" nodeType="clickEffect">
                                  <p:stCondLst>
                                    <p:cond delay="0"/>
                                  </p:stCondLst>
                                  <p:childTnLst>
                                    <p:anim calcmode="lin" valueType="num">
                                      <p:cBhvr additive="base">
                                        <p:cTn id="12" dur="750"/>
                                        <p:tgtEl>
                                          <p:spTgt spid="13"/>
                                        </p:tgtEl>
                                        <p:attrNameLst>
                                          <p:attrName>ppt_x</p:attrName>
                                        </p:attrNameLst>
                                      </p:cBhvr>
                                      <p:tavLst>
                                        <p:tav tm="0">
                                          <p:val>
                                            <p:strVal val="ppt_x"/>
                                          </p:val>
                                        </p:tav>
                                        <p:tav tm="100000">
                                          <p:val>
                                            <p:strVal val="0-ppt_w/2"/>
                                          </p:val>
                                        </p:tav>
                                      </p:tavLst>
                                    </p:anim>
                                    <p:anim calcmode="lin" valueType="num">
                                      <p:cBhvr additive="base">
                                        <p:cTn id="13" dur="750"/>
                                        <p:tgtEl>
                                          <p:spTgt spid="13"/>
                                        </p:tgtEl>
                                        <p:attrNameLst>
                                          <p:attrName>ppt_y</p:attrName>
                                        </p:attrNameLst>
                                      </p:cBhvr>
                                      <p:tavLst>
                                        <p:tav tm="0">
                                          <p:val>
                                            <p:strVal val="ppt_y"/>
                                          </p:val>
                                        </p:tav>
                                        <p:tav tm="100000">
                                          <p:val>
                                            <p:strVal val="ppt_y"/>
                                          </p:val>
                                        </p:tav>
                                      </p:tavLst>
                                    </p:anim>
                                    <p:set>
                                      <p:cBhvr>
                                        <p:cTn id="14" dur="1" fill="hold">
                                          <p:stCondLst>
                                            <p:cond delay="749"/>
                                          </p:stCondLst>
                                        </p:cTn>
                                        <p:tgtEl>
                                          <p:spTgt spid="13"/>
                                        </p:tgtEl>
                                        <p:attrNameLst>
                                          <p:attrName>style.visibility</p:attrName>
                                        </p:attrNameLst>
                                      </p:cBhvr>
                                      <p:to>
                                        <p:strVal val="hidden"/>
                                      </p:to>
                                    </p:set>
                                  </p:childTnLst>
                                </p:cTn>
                              </p:par>
                            </p:childTnLst>
                          </p:cTn>
                        </p:par>
                        <p:par>
                          <p:cTn id="15" fill="hold">
                            <p:stCondLst>
                              <p:cond delay="750"/>
                            </p:stCondLst>
                            <p:childTnLst>
                              <p:par>
                                <p:cTn id="16" presetID="2" presetClass="entr" presetSubtype="8" accel="42667" decel="45333"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43BC-8978-404D-90EC-4ED9BC19FE36}"/>
              </a:ext>
            </a:extLst>
          </p:cNvPr>
          <p:cNvSpPr>
            <a:spLocks noGrp="1"/>
          </p:cNvSpPr>
          <p:nvPr>
            <p:ph type="title"/>
          </p:nvPr>
        </p:nvSpPr>
        <p:spPr/>
        <p:txBody>
          <a:bodyPr/>
          <a:lstStyle/>
          <a:p>
            <a:r>
              <a:rPr lang="en-GB" dirty="0"/>
              <a:t>Where Can a Balloon End Up?</a:t>
            </a:r>
          </a:p>
        </p:txBody>
      </p:sp>
      <p:pic>
        <p:nvPicPr>
          <p:cNvPr id="6" name="Picture 5">
            <a:extLst>
              <a:ext uri="{FF2B5EF4-FFF2-40B4-BE49-F238E27FC236}">
                <a16:creationId xmlns:a16="http://schemas.microsoft.com/office/drawing/2014/main" id="{DB739501-DA85-47AD-B6EE-99FE465839B4}"/>
              </a:ext>
            </a:extLst>
          </p:cNvPr>
          <p:cNvPicPr>
            <a:picLocks noChangeAspect="1"/>
          </p:cNvPicPr>
          <p:nvPr/>
        </p:nvPicPr>
        <p:blipFill rotWithShape="1">
          <a:blip r:embed="rId2">
            <a:extLst>
              <a:ext uri="{28A0092B-C50C-407E-A947-70E740481C1C}">
                <a14:useLocalDpi xmlns:a14="http://schemas.microsoft.com/office/drawing/2010/main" val="0"/>
              </a:ext>
            </a:extLst>
          </a:blip>
          <a:srcRect t="93403"/>
          <a:stretch/>
        </p:blipFill>
        <p:spPr>
          <a:xfrm>
            <a:off x="0" y="6405563"/>
            <a:ext cx="9144000" cy="452436"/>
          </a:xfrm>
          <a:prstGeom prst="rect">
            <a:avLst/>
          </a:prstGeom>
        </p:spPr>
      </p:pic>
      <p:pic>
        <p:nvPicPr>
          <p:cNvPr id="14" name="Picture 13">
            <a:extLst>
              <a:ext uri="{FF2B5EF4-FFF2-40B4-BE49-F238E27FC236}">
                <a16:creationId xmlns:a16="http://schemas.microsoft.com/office/drawing/2014/main" id="{5C1A694F-5921-493F-9F7C-1688E58F7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91048">
            <a:off x="6242098" y="1259098"/>
            <a:ext cx="1407002" cy="2713839"/>
          </a:xfrm>
          <a:prstGeom prst="rect">
            <a:avLst/>
          </a:prstGeom>
        </p:spPr>
      </p:pic>
      <p:pic>
        <p:nvPicPr>
          <p:cNvPr id="16" name="Picture 15">
            <a:extLst>
              <a:ext uri="{FF2B5EF4-FFF2-40B4-BE49-F238E27FC236}">
                <a16:creationId xmlns:a16="http://schemas.microsoft.com/office/drawing/2014/main" id="{AB60CE31-2531-405E-AB17-4F829578FF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826" y="5253266"/>
            <a:ext cx="829869" cy="460192"/>
          </a:xfrm>
          <a:prstGeom prst="rect">
            <a:avLst/>
          </a:prstGeom>
        </p:spPr>
      </p:pic>
      <p:sp>
        <p:nvSpPr>
          <p:cNvPr id="17" name="Arrow: Pentagon 16">
            <a:extLst>
              <a:ext uri="{FF2B5EF4-FFF2-40B4-BE49-F238E27FC236}">
                <a16:creationId xmlns:a16="http://schemas.microsoft.com/office/drawing/2014/main" id="{A4F2BC07-16CE-42F5-A8E4-00075DA0A2E0}"/>
              </a:ext>
            </a:extLst>
          </p:cNvPr>
          <p:cNvSpPr/>
          <p:nvPr/>
        </p:nvSpPr>
        <p:spPr>
          <a:xfrm flipH="1">
            <a:off x="1241572" y="3296657"/>
            <a:ext cx="7902428" cy="847725"/>
          </a:xfrm>
          <a:prstGeom prst="homePlat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Balloons are similar to plastic bags. They are often mistaken for food and swallowed, which can cause injury or death to animals. </a:t>
            </a:r>
          </a:p>
        </p:txBody>
      </p:sp>
      <p:pic>
        <p:nvPicPr>
          <p:cNvPr id="21" name="Picture 20">
            <a:extLst>
              <a:ext uri="{FF2B5EF4-FFF2-40B4-BE49-F238E27FC236}">
                <a16:creationId xmlns:a16="http://schemas.microsoft.com/office/drawing/2014/main" id="{DD791615-765D-40D6-A26C-9B0A0D159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92820" y="4885325"/>
            <a:ext cx="935134" cy="598037"/>
          </a:xfrm>
          <a:prstGeom prst="rect">
            <a:avLst/>
          </a:prstGeom>
        </p:spPr>
      </p:pic>
      <p:pic>
        <p:nvPicPr>
          <p:cNvPr id="22" name="Picture 21">
            <a:extLst>
              <a:ext uri="{FF2B5EF4-FFF2-40B4-BE49-F238E27FC236}">
                <a16:creationId xmlns:a16="http://schemas.microsoft.com/office/drawing/2014/main" id="{7F27C19F-9BA6-41D7-94BF-6D49E0401CD8}"/>
              </a:ext>
            </a:extLst>
          </p:cNvPr>
          <p:cNvPicPr>
            <a:picLocks noChangeAspect="1"/>
          </p:cNvPicPr>
          <p:nvPr/>
        </p:nvPicPr>
        <p:blipFill rotWithShape="1">
          <a:blip r:embed="rId2">
            <a:extLst>
              <a:ext uri="{28A0092B-C50C-407E-A947-70E740481C1C}">
                <a14:useLocalDpi xmlns:a14="http://schemas.microsoft.com/office/drawing/2010/main" val="0"/>
              </a:ext>
            </a:extLst>
          </a:blip>
          <a:srcRect r="94999"/>
          <a:stretch/>
        </p:blipFill>
        <p:spPr>
          <a:xfrm>
            <a:off x="1" y="0"/>
            <a:ext cx="457198" cy="6858000"/>
          </a:xfrm>
          <a:prstGeom prst="rect">
            <a:avLst/>
          </a:prstGeom>
        </p:spPr>
      </p:pic>
      <p:sp>
        <p:nvSpPr>
          <p:cNvPr id="12" name="Arrow: Pentagon 11">
            <a:extLst>
              <a:ext uri="{FF2B5EF4-FFF2-40B4-BE49-F238E27FC236}">
                <a16:creationId xmlns:a16="http://schemas.microsoft.com/office/drawing/2014/main" id="{686EF37B-A569-41E8-A496-D0D2BE87CDFF}"/>
              </a:ext>
            </a:extLst>
          </p:cNvPr>
          <p:cNvSpPr/>
          <p:nvPr/>
        </p:nvSpPr>
        <p:spPr>
          <a:xfrm>
            <a:off x="0" y="1961067"/>
            <a:ext cx="5830349" cy="847725"/>
          </a:xfrm>
          <a:prstGeom prst="homePlat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solidFill>
                  <a:schemeClr val="tx1"/>
                </a:solidFill>
              </a:rPr>
              <a:t>A balloon that goes up must come down. </a:t>
            </a:r>
            <a:br>
              <a:rPr lang="en-AU" dirty="0">
                <a:solidFill>
                  <a:schemeClr val="tx1"/>
                </a:solidFill>
              </a:rPr>
            </a:br>
            <a:r>
              <a:rPr lang="en-AU" dirty="0">
                <a:solidFill>
                  <a:schemeClr val="tx1"/>
                </a:solidFill>
              </a:rPr>
              <a:t>It can harm the environment and animal life. </a:t>
            </a:r>
          </a:p>
        </p:txBody>
      </p:sp>
      <p:grpSp>
        <p:nvGrpSpPr>
          <p:cNvPr id="9" name="Group 8">
            <a:extLst>
              <a:ext uri="{FF2B5EF4-FFF2-40B4-BE49-F238E27FC236}">
                <a16:creationId xmlns:a16="http://schemas.microsoft.com/office/drawing/2014/main" id="{5A1CA58D-9B4D-40CD-8CA6-85F293F0F868}"/>
              </a:ext>
            </a:extLst>
          </p:cNvPr>
          <p:cNvGrpSpPr/>
          <p:nvPr/>
        </p:nvGrpSpPr>
        <p:grpSpPr>
          <a:xfrm>
            <a:off x="4572000" y="4524553"/>
            <a:ext cx="4639109" cy="1568272"/>
            <a:chOff x="4655889" y="4524553"/>
            <a:chExt cx="4639109" cy="1568272"/>
          </a:xfrm>
        </p:grpSpPr>
        <p:sp>
          <p:nvSpPr>
            <p:cNvPr id="15" name="Arrow: Pentagon 14">
              <a:extLst>
                <a:ext uri="{FF2B5EF4-FFF2-40B4-BE49-F238E27FC236}">
                  <a16:creationId xmlns:a16="http://schemas.microsoft.com/office/drawing/2014/main" id="{0DFBA86A-7260-4402-8948-CAFE0F61F9F0}"/>
                </a:ext>
              </a:extLst>
            </p:cNvPr>
            <p:cNvSpPr/>
            <p:nvPr/>
          </p:nvSpPr>
          <p:spPr>
            <a:xfrm flipH="1">
              <a:off x="4655889" y="4524553"/>
              <a:ext cx="4639109" cy="1568272"/>
            </a:xfrm>
            <a:prstGeom prst="homePlat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             A good alternative to </a:t>
              </a:r>
              <a:br>
                <a:rPr lang="en-AU" dirty="0"/>
              </a:br>
              <a:r>
                <a:rPr lang="en-AU" dirty="0"/>
                <a:t>             balloons are bubbles!</a:t>
              </a:r>
            </a:p>
          </p:txBody>
        </p:sp>
        <p:pic>
          <p:nvPicPr>
            <p:cNvPr id="8" name="Picture 7">
              <a:extLst>
                <a:ext uri="{FF2B5EF4-FFF2-40B4-BE49-F238E27FC236}">
                  <a16:creationId xmlns:a16="http://schemas.microsoft.com/office/drawing/2014/main" id="{7980E169-8CC9-4D7B-979E-940846F7A3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3982" y="4605298"/>
              <a:ext cx="972734" cy="1372319"/>
            </a:xfrm>
            <a:prstGeom prst="rect">
              <a:avLst/>
            </a:prstGeom>
          </p:spPr>
        </p:pic>
      </p:grpSp>
    </p:spTree>
    <p:extLst>
      <p:ext uri="{BB962C8B-B14F-4D97-AF65-F5344CB8AC3E}">
        <p14:creationId xmlns:p14="http://schemas.microsoft.com/office/powerpoint/2010/main" val="66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6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750"/>
                            </p:stCondLst>
                            <p:childTnLst>
                              <p:par>
                                <p:cTn id="13" presetID="42" presetClass="path" presetSubtype="0" accel="50000" decel="50000" fill="hold" nodeType="afterEffect">
                                  <p:stCondLst>
                                    <p:cond delay="0"/>
                                  </p:stCondLst>
                                  <p:childTnLst>
                                    <p:animMotion origin="layout" path="M 1.38889E-6 -1.48148E-6 L 0.02031 0.53843 " pathEditMode="relative" rAng="0" ptsTypes="AA">
                                      <p:cBhvr>
                                        <p:cTn id="14" dur="2000" fill="hold"/>
                                        <p:tgtEl>
                                          <p:spTgt spid="14"/>
                                        </p:tgtEl>
                                        <p:attrNameLst>
                                          <p:attrName>ppt_x</p:attrName>
                                          <p:attrName>ppt_y</p:attrName>
                                        </p:attrNameLst>
                                      </p:cBhvr>
                                      <p:rCtr x="1007" y="26921"/>
                                    </p:animMotion>
                                  </p:childTnLst>
                                </p:cTn>
                              </p:par>
                            </p:childTnLst>
                          </p:cTn>
                        </p:par>
                        <p:par>
                          <p:cTn id="15" fill="hold">
                            <p:stCondLst>
                              <p:cond delay="2750"/>
                            </p:stCondLst>
                            <p:childTnLst>
                              <p:par>
                                <p:cTn id="16" presetID="10" presetClass="exit" presetSubtype="0" fill="hold" nodeType="after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par>
                          <p:cTn id="19" fill="hold">
                            <p:stCondLst>
                              <p:cond delay="3250"/>
                            </p:stCondLst>
                            <p:childTnLst>
                              <p:par>
                                <p:cTn id="20" presetID="2" presetClass="entr" presetSubtype="2" accel="46667" decel="53333"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1+#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4500"/>
                            </p:stCondLst>
                            <p:childTnLst>
                              <p:par>
                                <p:cTn id="29" presetID="63" presetClass="path" presetSubtype="0" accel="50000" decel="50000" fill="hold" nodeType="afterEffect">
                                  <p:stCondLst>
                                    <p:cond delay="0"/>
                                  </p:stCondLst>
                                  <p:childTnLst>
                                    <p:animMotion origin="layout" path="M 0.01458 0.12546 L 0.27778 0.12546 " pathEditMode="relative" rAng="0" ptsTypes="AA">
                                      <p:cBhvr>
                                        <p:cTn id="30" dur="2000" fill="hold"/>
                                        <p:tgtEl>
                                          <p:spTgt spid="21"/>
                                        </p:tgtEl>
                                        <p:attrNameLst>
                                          <p:attrName>ppt_x</p:attrName>
                                          <p:attrName>ppt_y</p:attrName>
                                        </p:attrNameLst>
                                      </p:cBhvr>
                                      <p:rCtr x="13160" y="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819862"/>
          </a:xfrm>
        </p:spPr>
        <p:txBody>
          <a:bodyPr/>
          <a:lstStyle/>
          <a:p>
            <a:r>
              <a:rPr lang="en-AU" sz="3000" dirty="0">
                <a:solidFill>
                  <a:schemeClr val="tx1"/>
                </a:solidFill>
              </a:rPr>
              <a:t>The Time It Takes for Litter to Breakdown</a:t>
            </a:r>
            <a:endParaRPr lang="en-GB" sz="3000" dirty="0">
              <a:latin typeface="+mn-lt"/>
            </a:endParaRPr>
          </a:p>
        </p:txBody>
      </p:sp>
      <p:grpSp>
        <p:nvGrpSpPr>
          <p:cNvPr id="23" name="Group 22">
            <a:extLst>
              <a:ext uri="{FF2B5EF4-FFF2-40B4-BE49-F238E27FC236}">
                <a16:creationId xmlns:a16="http://schemas.microsoft.com/office/drawing/2014/main" id="{35DD07D2-3B99-4364-B87E-84FFAB3B6AE1}"/>
              </a:ext>
            </a:extLst>
          </p:cNvPr>
          <p:cNvGrpSpPr/>
          <p:nvPr/>
        </p:nvGrpSpPr>
        <p:grpSpPr>
          <a:xfrm>
            <a:off x="903935" y="1387189"/>
            <a:ext cx="1338736" cy="1430323"/>
            <a:chOff x="2418436" y="1388356"/>
            <a:chExt cx="1338736" cy="1430323"/>
          </a:xfrm>
        </p:grpSpPr>
        <p:sp>
          <p:nvSpPr>
            <p:cNvPr id="13" name="Teardrop 12">
              <a:extLst>
                <a:ext uri="{FF2B5EF4-FFF2-40B4-BE49-F238E27FC236}">
                  <a16:creationId xmlns:a16="http://schemas.microsoft.com/office/drawing/2014/main" id="{3A5FB368-B7CA-4556-908F-62469746C006}"/>
                </a:ext>
              </a:extLst>
            </p:cNvPr>
            <p:cNvSpPr/>
            <p:nvPr/>
          </p:nvSpPr>
          <p:spPr>
            <a:xfrm rot="8100000">
              <a:off x="2442647" y="1537076"/>
              <a:ext cx="1274849" cy="1274849"/>
            </a:xfrm>
            <a:prstGeom prst="teardrop">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E9FFCD65-0CE4-4154-AA7A-8F48BBFC9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8436" y="1388356"/>
              <a:ext cx="1338736" cy="1430323"/>
            </a:xfrm>
            <a:prstGeom prst="rect">
              <a:avLst/>
            </a:prstGeom>
          </p:spPr>
        </p:pic>
      </p:grpSp>
      <p:pic>
        <p:nvPicPr>
          <p:cNvPr id="3" name="Picture 2">
            <a:extLst>
              <a:ext uri="{FF2B5EF4-FFF2-40B4-BE49-F238E27FC236}">
                <a16:creationId xmlns:a16="http://schemas.microsoft.com/office/drawing/2014/main" id="{1CA48512-B1EF-45EA-8E52-82C8F05AC4C0}"/>
              </a:ext>
            </a:extLst>
          </p:cNvPr>
          <p:cNvPicPr>
            <a:picLocks noChangeAspect="1"/>
          </p:cNvPicPr>
          <p:nvPr/>
        </p:nvPicPr>
        <p:blipFill rotWithShape="1">
          <a:blip r:embed="rId3">
            <a:extLst>
              <a:ext uri="{28A0092B-C50C-407E-A947-70E740481C1C}">
                <a14:useLocalDpi xmlns:a14="http://schemas.microsoft.com/office/drawing/2010/main" val="0"/>
              </a:ext>
            </a:extLst>
          </a:blip>
          <a:srcRect b="93943"/>
          <a:stretch/>
        </p:blipFill>
        <p:spPr>
          <a:xfrm>
            <a:off x="0" y="0"/>
            <a:ext cx="9144000" cy="415396"/>
          </a:xfrm>
          <a:prstGeom prst="rect">
            <a:avLst/>
          </a:prstGeom>
        </p:spPr>
      </p:pic>
      <p:grpSp>
        <p:nvGrpSpPr>
          <p:cNvPr id="7" name="Group 6">
            <a:extLst>
              <a:ext uri="{FF2B5EF4-FFF2-40B4-BE49-F238E27FC236}">
                <a16:creationId xmlns:a16="http://schemas.microsoft.com/office/drawing/2014/main" id="{A2E53E0B-13A8-4330-9E7D-4C679C248A71}"/>
              </a:ext>
            </a:extLst>
          </p:cNvPr>
          <p:cNvGrpSpPr/>
          <p:nvPr/>
        </p:nvGrpSpPr>
        <p:grpSpPr>
          <a:xfrm>
            <a:off x="2876025" y="1030332"/>
            <a:ext cx="1315026" cy="1911348"/>
            <a:chOff x="3768148" y="1181101"/>
            <a:chExt cx="1315026" cy="1911348"/>
          </a:xfrm>
        </p:grpSpPr>
        <p:sp>
          <p:nvSpPr>
            <p:cNvPr id="28" name="Teardrop 27">
              <a:extLst>
                <a:ext uri="{FF2B5EF4-FFF2-40B4-BE49-F238E27FC236}">
                  <a16:creationId xmlns:a16="http://schemas.microsoft.com/office/drawing/2014/main" id="{891C72F3-107E-42D1-82A3-550B479FE421}"/>
                </a:ext>
              </a:extLst>
            </p:cNvPr>
            <p:cNvSpPr/>
            <p:nvPr/>
          </p:nvSpPr>
          <p:spPr>
            <a:xfrm rot="8100000">
              <a:off x="3768148" y="1714290"/>
              <a:ext cx="1280316" cy="1280316"/>
            </a:xfrm>
            <a:prstGeom prst="teardrop">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1BE4FF-2064-4C3E-9D85-BCB8CFF951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1" t="20111" r="-3824" b="1999"/>
            <a:stretch/>
          </p:blipFill>
          <p:spPr>
            <a:xfrm>
              <a:off x="3771900" y="1717674"/>
              <a:ext cx="1276349" cy="1276351"/>
            </a:xfrm>
            <a:prstGeom prst="ellipse">
              <a:avLst/>
            </a:prstGeom>
          </p:spPr>
        </p:pic>
        <p:pic>
          <p:nvPicPr>
            <p:cNvPr id="34" name="Picture 33">
              <a:extLst>
                <a:ext uri="{FF2B5EF4-FFF2-40B4-BE49-F238E27FC236}">
                  <a16:creationId xmlns:a16="http://schemas.microsoft.com/office/drawing/2014/main" id="{81F5506F-C418-46BD-8293-64108472F2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01" t="29024" r="8517" b="-4008"/>
            <a:stretch/>
          </p:blipFill>
          <p:spPr>
            <a:xfrm>
              <a:off x="3898899" y="1863724"/>
              <a:ext cx="1003301" cy="1228725"/>
            </a:xfrm>
            <a:prstGeom prst="ellipse">
              <a:avLst/>
            </a:prstGeom>
          </p:spPr>
        </p:pic>
        <p:pic>
          <p:nvPicPr>
            <p:cNvPr id="35" name="Picture 34">
              <a:extLst>
                <a:ext uri="{FF2B5EF4-FFF2-40B4-BE49-F238E27FC236}">
                  <a16:creationId xmlns:a16="http://schemas.microsoft.com/office/drawing/2014/main" id="{688C6B8F-80FF-4DAA-9F17-145E0BA49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9" t="-12634" r="-6775" b="26994"/>
            <a:stretch/>
          </p:blipFill>
          <p:spPr>
            <a:xfrm>
              <a:off x="3806826" y="1181101"/>
              <a:ext cx="1276348" cy="1403350"/>
            </a:xfrm>
            <a:prstGeom prst="ellipse">
              <a:avLst/>
            </a:prstGeom>
          </p:spPr>
        </p:pic>
      </p:grpSp>
      <p:grpSp>
        <p:nvGrpSpPr>
          <p:cNvPr id="11" name="Group 10">
            <a:extLst>
              <a:ext uri="{FF2B5EF4-FFF2-40B4-BE49-F238E27FC236}">
                <a16:creationId xmlns:a16="http://schemas.microsoft.com/office/drawing/2014/main" id="{62D69F61-87CA-41C4-B971-25995D85AA9C}"/>
              </a:ext>
            </a:extLst>
          </p:cNvPr>
          <p:cNvGrpSpPr/>
          <p:nvPr/>
        </p:nvGrpSpPr>
        <p:grpSpPr>
          <a:xfrm>
            <a:off x="4946855" y="1459341"/>
            <a:ext cx="1280316" cy="1368024"/>
            <a:chOff x="3789425" y="1765365"/>
            <a:chExt cx="1280316" cy="1368024"/>
          </a:xfrm>
        </p:grpSpPr>
        <p:sp>
          <p:nvSpPr>
            <p:cNvPr id="37" name="Teardrop 36">
              <a:extLst>
                <a:ext uri="{FF2B5EF4-FFF2-40B4-BE49-F238E27FC236}">
                  <a16:creationId xmlns:a16="http://schemas.microsoft.com/office/drawing/2014/main" id="{704A9F80-6456-48FF-953D-8916BF8DEC0D}"/>
                </a:ext>
              </a:extLst>
            </p:cNvPr>
            <p:cNvSpPr/>
            <p:nvPr/>
          </p:nvSpPr>
          <p:spPr>
            <a:xfrm rot="8100000">
              <a:off x="3789425" y="1853073"/>
              <a:ext cx="1280316" cy="1280316"/>
            </a:xfrm>
            <a:prstGeom prst="teardrop">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49178A-C7EE-4636-87AA-D5EC978C1E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5303" y="1765365"/>
              <a:ext cx="374333" cy="1313411"/>
            </a:xfrm>
            <a:prstGeom prst="rect">
              <a:avLst/>
            </a:prstGeom>
          </p:spPr>
        </p:pic>
      </p:grpSp>
      <p:grpSp>
        <p:nvGrpSpPr>
          <p:cNvPr id="51" name="Group 50">
            <a:extLst>
              <a:ext uri="{FF2B5EF4-FFF2-40B4-BE49-F238E27FC236}">
                <a16:creationId xmlns:a16="http://schemas.microsoft.com/office/drawing/2014/main" id="{E7A31232-D4FB-4E80-BA33-697A02A40D51}"/>
              </a:ext>
            </a:extLst>
          </p:cNvPr>
          <p:cNvGrpSpPr/>
          <p:nvPr/>
        </p:nvGrpSpPr>
        <p:grpSpPr>
          <a:xfrm>
            <a:off x="6847726" y="1471948"/>
            <a:ext cx="1280316" cy="1447389"/>
            <a:chOff x="7068664" y="1821369"/>
            <a:chExt cx="1280316" cy="1447389"/>
          </a:xfrm>
        </p:grpSpPr>
        <p:sp>
          <p:nvSpPr>
            <p:cNvPr id="43" name="Teardrop 42">
              <a:extLst>
                <a:ext uri="{FF2B5EF4-FFF2-40B4-BE49-F238E27FC236}">
                  <a16:creationId xmlns:a16="http://schemas.microsoft.com/office/drawing/2014/main" id="{A51C5421-00FC-4DE8-9929-E54CB7A67EFE}"/>
                </a:ext>
              </a:extLst>
            </p:cNvPr>
            <p:cNvSpPr/>
            <p:nvPr/>
          </p:nvSpPr>
          <p:spPr>
            <a:xfrm rot="8100000">
              <a:off x="7068664" y="1883863"/>
              <a:ext cx="1280316" cy="1280316"/>
            </a:xfrm>
            <a:prstGeom prst="teardrop">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a:extLst>
                <a:ext uri="{FF2B5EF4-FFF2-40B4-BE49-F238E27FC236}">
                  <a16:creationId xmlns:a16="http://schemas.microsoft.com/office/drawing/2014/main" id="{C5086506-6BF5-4832-BEBE-7941F63151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637" y="1821369"/>
              <a:ext cx="603719" cy="1447389"/>
            </a:xfrm>
            <a:prstGeom prst="rect">
              <a:avLst/>
            </a:prstGeom>
          </p:spPr>
        </p:pic>
      </p:grpSp>
      <p:grpSp>
        <p:nvGrpSpPr>
          <p:cNvPr id="52" name="Group 51">
            <a:extLst>
              <a:ext uri="{FF2B5EF4-FFF2-40B4-BE49-F238E27FC236}">
                <a16:creationId xmlns:a16="http://schemas.microsoft.com/office/drawing/2014/main" id="{46703794-B055-4673-9313-0E6F493C568A}"/>
              </a:ext>
            </a:extLst>
          </p:cNvPr>
          <p:cNvGrpSpPr/>
          <p:nvPr/>
        </p:nvGrpSpPr>
        <p:grpSpPr>
          <a:xfrm>
            <a:off x="3931842" y="4071366"/>
            <a:ext cx="1280316" cy="1291666"/>
            <a:chOff x="6712682" y="1519105"/>
            <a:chExt cx="1280316" cy="1291666"/>
          </a:xfrm>
        </p:grpSpPr>
        <p:sp>
          <p:nvSpPr>
            <p:cNvPr id="53" name="Teardrop 52">
              <a:extLst>
                <a:ext uri="{FF2B5EF4-FFF2-40B4-BE49-F238E27FC236}">
                  <a16:creationId xmlns:a16="http://schemas.microsoft.com/office/drawing/2014/main" id="{7B031E83-67E9-48D6-9F18-4AAA562DDBE2}"/>
                </a:ext>
              </a:extLst>
            </p:cNvPr>
            <p:cNvSpPr/>
            <p:nvPr/>
          </p:nvSpPr>
          <p:spPr>
            <a:xfrm rot="8100000">
              <a:off x="6712682" y="1526611"/>
              <a:ext cx="1280316" cy="1280316"/>
            </a:xfrm>
            <a:prstGeom prst="teardrop">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F0005317-0080-4135-A166-A1A369EE4A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9296" y="1519105"/>
              <a:ext cx="747088" cy="1291666"/>
            </a:xfrm>
            <a:prstGeom prst="rect">
              <a:avLst/>
            </a:prstGeom>
          </p:spPr>
        </p:pic>
      </p:grpSp>
      <p:grpSp>
        <p:nvGrpSpPr>
          <p:cNvPr id="60" name="Group 59">
            <a:extLst>
              <a:ext uri="{FF2B5EF4-FFF2-40B4-BE49-F238E27FC236}">
                <a16:creationId xmlns:a16="http://schemas.microsoft.com/office/drawing/2014/main" id="{59FB0943-2B9E-4265-A443-F10B9F450C9C}"/>
              </a:ext>
            </a:extLst>
          </p:cNvPr>
          <p:cNvGrpSpPr/>
          <p:nvPr/>
        </p:nvGrpSpPr>
        <p:grpSpPr>
          <a:xfrm>
            <a:off x="6017636" y="4056008"/>
            <a:ext cx="1281323" cy="1280316"/>
            <a:chOff x="7032649" y="4181483"/>
            <a:chExt cx="1281323" cy="1280316"/>
          </a:xfrm>
        </p:grpSpPr>
        <p:sp>
          <p:nvSpPr>
            <p:cNvPr id="56" name="Teardrop 55">
              <a:extLst>
                <a:ext uri="{FF2B5EF4-FFF2-40B4-BE49-F238E27FC236}">
                  <a16:creationId xmlns:a16="http://schemas.microsoft.com/office/drawing/2014/main" id="{3E969389-15C9-4F8E-B224-4C004C15036D}"/>
                </a:ext>
              </a:extLst>
            </p:cNvPr>
            <p:cNvSpPr/>
            <p:nvPr/>
          </p:nvSpPr>
          <p:spPr>
            <a:xfrm rot="8100000">
              <a:off x="7032649" y="4181483"/>
              <a:ext cx="1280316" cy="1280316"/>
            </a:xfrm>
            <a:prstGeom prst="teardrop">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a:extLst>
                <a:ext uri="{FF2B5EF4-FFF2-40B4-BE49-F238E27FC236}">
                  <a16:creationId xmlns:a16="http://schemas.microsoft.com/office/drawing/2014/main" id="{92723AE9-831A-4CAE-AA93-ACBF27D2A5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61" t="-1806" r="21367" b="-11819"/>
            <a:stretch/>
          </p:blipFill>
          <p:spPr>
            <a:xfrm rot="1800000">
              <a:off x="7038396" y="4186226"/>
              <a:ext cx="1275576" cy="1272238"/>
            </a:xfrm>
            <a:prstGeom prst="ellipse">
              <a:avLst/>
            </a:prstGeom>
          </p:spPr>
        </p:pic>
      </p:grpSp>
      <p:grpSp>
        <p:nvGrpSpPr>
          <p:cNvPr id="63" name="Group 62">
            <a:extLst>
              <a:ext uri="{FF2B5EF4-FFF2-40B4-BE49-F238E27FC236}">
                <a16:creationId xmlns:a16="http://schemas.microsoft.com/office/drawing/2014/main" id="{11B420B7-1A33-4B31-861A-1267CE0247D5}"/>
              </a:ext>
            </a:extLst>
          </p:cNvPr>
          <p:cNvGrpSpPr/>
          <p:nvPr/>
        </p:nvGrpSpPr>
        <p:grpSpPr>
          <a:xfrm>
            <a:off x="1852257" y="4056008"/>
            <a:ext cx="1280316" cy="1280316"/>
            <a:chOff x="2867270" y="4181483"/>
            <a:chExt cx="1280316" cy="1280316"/>
          </a:xfrm>
        </p:grpSpPr>
        <p:sp>
          <p:nvSpPr>
            <p:cNvPr id="16" name="Teardrop 15">
              <a:extLst>
                <a:ext uri="{FF2B5EF4-FFF2-40B4-BE49-F238E27FC236}">
                  <a16:creationId xmlns:a16="http://schemas.microsoft.com/office/drawing/2014/main" id="{DFF84759-5790-4A70-8669-684747E5717B}"/>
                </a:ext>
              </a:extLst>
            </p:cNvPr>
            <p:cNvSpPr/>
            <p:nvPr/>
          </p:nvSpPr>
          <p:spPr>
            <a:xfrm rot="8100000">
              <a:off x="2867270" y="4181483"/>
              <a:ext cx="1280316" cy="1280316"/>
            </a:xfrm>
            <a:prstGeom prst="teardrop">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a:extLst>
                <a:ext uri="{FF2B5EF4-FFF2-40B4-BE49-F238E27FC236}">
                  <a16:creationId xmlns:a16="http://schemas.microsoft.com/office/drawing/2014/main" id="{03C7EF8B-DE6B-4451-9059-5EB3CE7C7D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8696" y="4267200"/>
              <a:ext cx="617161" cy="1082013"/>
            </a:xfrm>
            <a:prstGeom prst="rect">
              <a:avLst/>
            </a:prstGeom>
          </p:spPr>
        </p:pic>
      </p:grpSp>
      <p:sp>
        <p:nvSpPr>
          <p:cNvPr id="64" name="TextBox 63">
            <a:extLst>
              <a:ext uri="{FF2B5EF4-FFF2-40B4-BE49-F238E27FC236}">
                <a16:creationId xmlns:a16="http://schemas.microsoft.com/office/drawing/2014/main" id="{B06C33BB-DBEA-4B80-96C6-E5217044E711}"/>
              </a:ext>
            </a:extLst>
          </p:cNvPr>
          <p:cNvSpPr txBox="1"/>
          <p:nvPr/>
        </p:nvSpPr>
        <p:spPr>
          <a:xfrm>
            <a:off x="696760" y="3074788"/>
            <a:ext cx="1780667" cy="369332"/>
          </a:xfrm>
          <a:prstGeom prst="rect">
            <a:avLst/>
          </a:prstGeom>
          <a:noFill/>
        </p:spPr>
        <p:txBody>
          <a:bodyPr wrap="square" rtlCol="0">
            <a:spAutoFit/>
          </a:bodyPr>
          <a:lstStyle/>
          <a:p>
            <a:r>
              <a:rPr lang="en-GB" dirty="0"/>
              <a:t>Cigarette butts</a:t>
            </a:r>
          </a:p>
        </p:txBody>
      </p:sp>
      <p:sp>
        <p:nvSpPr>
          <p:cNvPr id="65" name="Rectangle 64">
            <a:extLst>
              <a:ext uri="{FF2B5EF4-FFF2-40B4-BE49-F238E27FC236}">
                <a16:creationId xmlns:a16="http://schemas.microsoft.com/office/drawing/2014/main" id="{99AF6AC7-5071-4625-B943-55556F90E02D}"/>
              </a:ext>
            </a:extLst>
          </p:cNvPr>
          <p:cNvSpPr/>
          <p:nvPr/>
        </p:nvSpPr>
        <p:spPr>
          <a:xfrm>
            <a:off x="1006481" y="3341639"/>
            <a:ext cx="1133644" cy="369332"/>
          </a:xfrm>
          <a:prstGeom prst="rect">
            <a:avLst/>
          </a:prstGeom>
        </p:spPr>
        <p:txBody>
          <a:bodyPr wrap="none">
            <a:spAutoFit/>
          </a:bodyPr>
          <a:lstStyle/>
          <a:p>
            <a:pPr algn="ctr"/>
            <a:r>
              <a:rPr lang="en-GB" dirty="0"/>
              <a:t>2-5 years</a:t>
            </a:r>
          </a:p>
        </p:txBody>
      </p:sp>
      <p:sp>
        <p:nvSpPr>
          <p:cNvPr id="66" name="TextBox 65">
            <a:extLst>
              <a:ext uri="{FF2B5EF4-FFF2-40B4-BE49-F238E27FC236}">
                <a16:creationId xmlns:a16="http://schemas.microsoft.com/office/drawing/2014/main" id="{30ACBC36-5299-4E5C-9E77-A5391AF629DF}"/>
              </a:ext>
            </a:extLst>
          </p:cNvPr>
          <p:cNvSpPr txBox="1"/>
          <p:nvPr/>
        </p:nvSpPr>
        <p:spPr>
          <a:xfrm>
            <a:off x="2600460" y="3068997"/>
            <a:ext cx="1780667" cy="369332"/>
          </a:xfrm>
          <a:prstGeom prst="rect">
            <a:avLst/>
          </a:prstGeom>
          <a:noFill/>
        </p:spPr>
        <p:txBody>
          <a:bodyPr wrap="square" rtlCol="0">
            <a:spAutoFit/>
          </a:bodyPr>
          <a:lstStyle/>
          <a:p>
            <a:pPr algn="ctr"/>
            <a:r>
              <a:rPr lang="en-GB" dirty="0"/>
              <a:t>Plastic bags</a:t>
            </a:r>
          </a:p>
        </p:txBody>
      </p:sp>
      <p:sp>
        <p:nvSpPr>
          <p:cNvPr id="67" name="TextBox 66">
            <a:extLst>
              <a:ext uri="{FF2B5EF4-FFF2-40B4-BE49-F238E27FC236}">
                <a16:creationId xmlns:a16="http://schemas.microsoft.com/office/drawing/2014/main" id="{8CE4797B-DFF4-4846-B610-147C670A6797}"/>
              </a:ext>
            </a:extLst>
          </p:cNvPr>
          <p:cNvSpPr txBox="1"/>
          <p:nvPr/>
        </p:nvSpPr>
        <p:spPr>
          <a:xfrm>
            <a:off x="4688685" y="3059668"/>
            <a:ext cx="1780667" cy="369332"/>
          </a:xfrm>
          <a:prstGeom prst="rect">
            <a:avLst/>
          </a:prstGeom>
          <a:noFill/>
        </p:spPr>
        <p:txBody>
          <a:bodyPr wrap="square" rtlCol="0">
            <a:spAutoFit/>
          </a:bodyPr>
          <a:lstStyle/>
          <a:p>
            <a:pPr algn="ctr"/>
            <a:r>
              <a:rPr lang="en-GB" dirty="0"/>
              <a:t>Chewing gum</a:t>
            </a:r>
          </a:p>
        </p:txBody>
      </p:sp>
      <p:sp>
        <p:nvSpPr>
          <p:cNvPr id="68" name="TextBox 67">
            <a:extLst>
              <a:ext uri="{FF2B5EF4-FFF2-40B4-BE49-F238E27FC236}">
                <a16:creationId xmlns:a16="http://schemas.microsoft.com/office/drawing/2014/main" id="{3E01DB8D-8588-4808-B546-6E7B5EC66362}"/>
              </a:ext>
            </a:extLst>
          </p:cNvPr>
          <p:cNvSpPr txBox="1"/>
          <p:nvPr/>
        </p:nvSpPr>
        <p:spPr>
          <a:xfrm>
            <a:off x="6538644" y="3068997"/>
            <a:ext cx="1780667" cy="369332"/>
          </a:xfrm>
          <a:prstGeom prst="rect">
            <a:avLst/>
          </a:prstGeom>
          <a:noFill/>
        </p:spPr>
        <p:txBody>
          <a:bodyPr wrap="square" rtlCol="0">
            <a:spAutoFit/>
          </a:bodyPr>
          <a:lstStyle/>
          <a:p>
            <a:pPr algn="ctr"/>
            <a:r>
              <a:rPr lang="en-GB" dirty="0"/>
              <a:t>Plastic straws</a:t>
            </a:r>
          </a:p>
        </p:txBody>
      </p:sp>
      <p:sp>
        <p:nvSpPr>
          <p:cNvPr id="69" name="Rectangle 68">
            <a:extLst>
              <a:ext uri="{FF2B5EF4-FFF2-40B4-BE49-F238E27FC236}">
                <a16:creationId xmlns:a16="http://schemas.microsoft.com/office/drawing/2014/main" id="{5E585D31-26AB-469E-B98F-3F6F9F93E71F}"/>
              </a:ext>
            </a:extLst>
          </p:cNvPr>
          <p:cNvSpPr/>
          <p:nvPr/>
        </p:nvSpPr>
        <p:spPr>
          <a:xfrm>
            <a:off x="2798936" y="3392329"/>
            <a:ext cx="1383713" cy="369332"/>
          </a:xfrm>
          <a:prstGeom prst="rect">
            <a:avLst/>
          </a:prstGeom>
        </p:spPr>
        <p:txBody>
          <a:bodyPr wrap="none">
            <a:spAutoFit/>
          </a:bodyPr>
          <a:lstStyle/>
          <a:p>
            <a:pPr algn="ctr"/>
            <a:r>
              <a:rPr lang="en-GB" dirty="0"/>
              <a:t>10-30 years</a:t>
            </a:r>
          </a:p>
        </p:txBody>
      </p:sp>
      <p:sp>
        <p:nvSpPr>
          <p:cNvPr id="70" name="Rectangle 69">
            <a:extLst>
              <a:ext uri="{FF2B5EF4-FFF2-40B4-BE49-F238E27FC236}">
                <a16:creationId xmlns:a16="http://schemas.microsoft.com/office/drawing/2014/main" id="{030660CA-1886-4F5A-B257-470B638B28B7}"/>
              </a:ext>
            </a:extLst>
          </p:cNvPr>
          <p:cNvSpPr/>
          <p:nvPr/>
        </p:nvSpPr>
        <p:spPr>
          <a:xfrm>
            <a:off x="4886484" y="3410081"/>
            <a:ext cx="1399742" cy="369332"/>
          </a:xfrm>
          <a:prstGeom prst="rect">
            <a:avLst/>
          </a:prstGeom>
        </p:spPr>
        <p:txBody>
          <a:bodyPr wrap="none">
            <a:spAutoFit/>
          </a:bodyPr>
          <a:lstStyle/>
          <a:p>
            <a:pPr algn="ctr"/>
            <a:r>
              <a:rPr lang="en-GB" dirty="0"/>
              <a:t>20-25 years</a:t>
            </a:r>
          </a:p>
        </p:txBody>
      </p:sp>
      <p:sp>
        <p:nvSpPr>
          <p:cNvPr id="71" name="Rectangle 70">
            <a:extLst>
              <a:ext uri="{FF2B5EF4-FFF2-40B4-BE49-F238E27FC236}">
                <a16:creationId xmlns:a16="http://schemas.microsoft.com/office/drawing/2014/main" id="{F41E34F5-44A6-4BB0-AA0E-73995838887E}"/>
              </a:ext>
            </a:extLst>
          </p:cNvPr>
          <p:cNvSpPr/>
          <p:nvPr/>
        </p:nvSpPr>
        <p:spPr>
          <a:xfrm>
            <a:off x="6953122" y="3386686"/>
            <a:ext cx="1069524" cy="369332"/>
          </a:xfrm>
          <a:prstGeom prst="rect">
            <a:avLst/>
          </a:prstGeom>
        </p:spPr>
        <p:txBody>
          <a:bodyPr wrap="none">
            <a:spAutoFit/>
          </a:bodyPr>
          <a:lstStyle/>
          <a:p>
            <a:pPr algn="ctr"/>
            <a:r>
              <a:rPr lang="en-GB" dirty="0"/>
              <a:t>50 years</a:t>
            </a:r>
          </a:p>
        </p:txBody>
      </p:sp>
      <p:sp>
        <p:nvSpPr>
          <p:cNvPr id="72" name="TextBox 71">
            <a:extLst>
              <a:ext uri="{FF2B5EF4-FFF2-40B4-BE49-F238E27FC236}">
                <a16:creationId xmlns:a16="http://schemas.microsoft.com/office/drawing/2014/main" id="{A62F7E50-78DC-4C15-AFEF-2CBA5B86B9B4}"/>
              </a:ext>
            </a:extLst>
          </p:cNvPr>
          <p:cNvSpPr txBox="1"/>
          <p:nvPr/>
        </p:nvSpPr>
        <p:spPr>
          <a:xfrm>
            <a:off x="1610860" y="5609499"/>
            <a:ext cx="1780667" cy="369332"/>
          </a:xfrm>
          <a:prstGeom prst="rect">
            <a:avLst/>
          </a:prstGeom>
          <a:noFill/>
        </p:spPr>
        <p:txBody>
          <a:bodyPr wrap="square" rtlCol="0">
            <a:spAutoFit/>
          </a:bodyPr>
          <a:lstStyle/>
          <a:p>
            <a:pPr algn="ctr"/>
            <a:r>
              <a:rPr lang="en-GB" dirty="0"/>
              <a:t>Batteries</a:t>
            </a:r>
          </a:p>
        </p:txBody>
      </p:sp>
      <p:sp>
        <p:nvSpPr>
          <p:cNvPr id="73" name="TextBox 72">
            <a:extLst>
              <a:ext uri="{FF2B5EF4-FFF2-40B4-BE49-F238E27FC236}">
                <a16:creationId xmlns:a16="http://schemas.microsoft.com/office/drawing/2014/main" id="{26EF57D3-B641-46EF-9D1C-B6FB75BFBE10}"/>
              </a:ext>
            </a:extLst>
          </p:cNvPr>
          <p:cNvSpPr txBox="1"/>
          <p:nvPr/>
        </p:nvSpPr>
        <p:spPr>
          <a:xfrm>
            <a:off x="3620229" y="5628820"/>
            <a:ext cx="1903541" cy="369332"/>
          </a:xfrm>
          <a:prstGeom prst="rect">
            <a:avLst/>
          </a:prstGeom>
          <a:noFill/>
        </p:spPr>
        <p:txBody>
          <a:bodyPr wrap="square" rtlCol="0">
            <a:spAutoFit/>
          </a:bodyPr>
          <a:lstStyle/>
          <a:p>
            <a:pPr algn="ctr"/>
            <a:r>
              <a:rPr lang="en-GB" dirty="0"/>
              <a:t>Aluminium cans</a:t>
            </a:r>
          </a:p>
        </p:txBody>
      </p:sp>
      <p:sp>
        <p:nvSpPr>
          <p:cNvPr id="74" name="TextBox 73">
            <a:extLst>
              <a:ext uri="{FF2B5EF4-FFF2-40B4-BE49-F238E27FC236}">
                <a16:creationId xmlns:a16="http://schemas.microsoft.com/office/drawing/2014/main" id="{94CDA21C-4AA4-44D8-A4E1-CE0A12D77325}"/>
              </a:ext>
            </a:extLst>
          </p:cNvPr>
          <p:cNvSpPr txBox="1"/>
          <p:nvPr/>
        </p:nvSpPr>
        <p:spPr>
          <a:xfrm>
            <a:off x="5790770" y="5624351"/>
            <a:ext cx="1780667" cy="369332"/>
          </a:xfrm>
          <a:prstGeom prst="rect">
            <a:avLst/>
          </a:prstGeom>
          <a:noFill/>
        </p:spPr>
        <p:txBody>
          <a:bodyPr wrap="square" rtlCol="0">
            <a:spAutoFit/>
          </a:bodyPr>
          <a:lstStyle/>
          <a:p>
            <a:pPr algn="ctr"/>
            <a:r>
              <a:rPr lang="en-GB" dirty="0"/>
              <a:t>Styrofoam</a:t>
            </a:r>
          </a:p>
        </p:txBody>
      </p:sp>
      <p:sp>
        <p:nvSpPr>
          <p:cNvPr id="75" name="Rectangle 74">
            <a:extLst>
              <a:ext uri="{FF2B5EF4-FFF2-40B4-BE49-F238E27FC236}">
                <a16:creationId xmlns:a16="http://schemas.microsoft.com/office/drawing/2014/main" id="{E8224297-4E2B-443C-A3F5-7CEAE1F49A15}"/>
              </a:ext>
            </a:extLst>
          </p:cNvPr>
          <p:cNvSpPr/>
          <p:nvPr/>
        </p:nvSpPr>
        <p:spPr>
          <a:xfrm>
            <a:off x="6042787" y="5969866"/>
            <a:ext cx="1213794" cy="369332"/>
          </a:xfrm>
          <a:prstGeom prst="rect">
            <a:avLst/>
          </a:prstGeom>
        </p:spPr>
        <p:txBody>
          <a:bodyPr wrap="none">
            <a:spAutoFit/>
          </a:bodyPr>
          <a:lstStyle/>
          <a:p>
            <a:pPr algn="ctr"/>
            <a:r>
              <a:rPr lang="en-GB" dirty="0"/>
              <a:t>500 years</a:t>
            </a:r>
          </a:p>
        </p:txBody>
      </p:sp>
      <p:sp>
        <p:nvSpPr>
          <p:cNvPr id="76" name="Rectangle 75">
            <a:extLst>
              <a:ext uri="{FF2B5EF4-FFF2-40B4-BE49-F238E27FC236}">
                <a16:creationId xmlns:a16="http://schemas.microsoft.com/office/drawing/2014/main" id="{9D0ACBF5-971C-4061-B2C1-572A2CA9B448}"/>
              </a:ext>
            </a:extLst>
          </p:cNvPr>
          <p:cNvSpPr/>
          <p:nvPr/>
        </p:nvSpPr>
        <p:spPr>
          <a:xfrm>
            <a:off x="3960338" y="5991881"/>
            <a:ext cx="1213794" cy="369332"/>
          </a:xfrm>
          <a:prstGeom prst="rect">
            <a:avLst/>
          </a:prstGeom>
        </p:spPr>
        <p:txBody>
          <a:bodyPr wrap="none">
            <a:spAutoFit/>
          </a:bodyPr>
          <a:lstStyle/>
          <a:p>
            <a:pPr algn="ctr"/>
            <a:r>
              <a:rPr lang="en-GB" dirty="0"/>
              <a:t>200 years</a:t>
            </a:r>
          </a:p>
        </p:txBody>
      </p:sp>
      <p:sp>
        <p:nvSpPr>
          <p:cNvPr id="77" name="Rectangle 76">
            <a:extLst>
              <a:ext uri="{FF2B5EF4-FFF2-40B4-BE49-F238E27FC236}">
                <a16:creationId xmlns:a16="http://schemas.microsoft.com/office/drawing/2014/main" id="{DDF279C1-6BBE-4048-85E1-4288445DC75A}"/>
              </a:ext>
            </a:extLst>
          </p:cNvPr>
          <p:cNvSpPr/>
          <p:nvPr/>
        </p:nvSpPr>
        <p:spPr>
          <a:xfrm>
            <a:off x="1876959" y="5966609"/>
            <a:ext cx="1180131" cy="369332"/>
          </a:xfrm>
          <a:prstGeom prst="rect">
            <a:avLst/>
          </a:prstGeom>
        </p:spPr>
        <p:txBody>
          <a:bodyPr wrap="none">
            <a:spAutoFit/>
          </a:bodyPr>
          <a:lstStyle/>
          <a:p>
            <a:pPr algn="ctr"/>
            <a:r>
              <a:rPr lang="en-GB" dirty="0"/>
              <a:t>100 years</a:t>
            </a:r>
          </a:p>
        </p:txBody>
      </p:sp>
    </p:spTree>
    <p:extLst>
      <p:ext uri="{BB962C8B-B14F-4D97-AF65-F5344CB8AC3E}">
        <p14:creationId xmlns:p14="http://schemas.microsoft.com/office/powerpoint/2010/main" val="28150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9" grpId="0"/>
      <p:bldP spid="70" grpId="0"/>
      <p:bldP spid="71"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A9D-B628-4629-AF64-80E56AB81BEA}"/>
              </a:ext>
            </a:extLst>
          </p:cNvPr>
          <p:cNvSpPr>
            <a:spLocks noGrp="1"/>
          </p:cNvSpPr>
          <p:nvPr>
            <p:ph type="title"/>
          </p:nvPr>
        </p:nvSpPr>
        <p:spPr>
          <a:xfrm>
            <a:off x="461962" y="419858"/>
            <a:ext cx="8220075" cy="688926"/>
          </a:xfrm>
        </p:spPr>
        <p:txBody>
          <a:bodyPr/>
          <a:lstStyle/>
          <a:p>
            <a:r>
              <a:rPr lang="en-GB" sz="3200" dirty="0"/>
              <a:t>What Can We Do?</a:t>
            </a:r>
          </a:p>
        </p:txBody>
      </p:sp>
      <p:pic>
        <p:nvPicPr>
          <p:cNvPr id="4" name="Picture 3">
            <a:extLst>
              <a:ext uri="{FF2B5EF4-FFF2-40B4-BE49-F238E27FC236}">
                <a16:creationId xmlns:a16="http://schemas.microsoft.com/office/drawing/2014/main" id="{3DE666AC-890D-459B-A9FA-7D6E9DA130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525"/>
          <a:stretch/>
        </p:blipFill>
        <p:spPr>
          <a:xfrm>
            <a:off x="6560191" y="1973703"/>
            <a:ext cx="2508835" cy="4884298"/>
          </a:xfrm>
          <a:prstGeom prst="rect">
            <a:avLst/>
          </a:prstGeom>
        </p:spPr>
      </p:pic>
      <p:sp>
        <p:nvSpPr>
          <p:cNvPr id="6" name="Arrow: Pentagon 5">
            <a:extLst>
              <a:ext uri="{FF2B5EF4-FFF2-40B4-BE49-F238E27FC236}">
                <a16:creationId xmlns:a16="http://schemas.microsoft.com/office/drawing/2014/main" id="{1FF0708A-8AA3-4988-A9E2-4A037E447C3D}"/>
              </a:ext>
            </a:extLst>
          </p:cNvPr>
          <p:cNvSpPr/>
          <p:nvPr/>
        </p:nvSpPr>
        <p:spPr>
          <a:xfrm>
            <a:off x="184558" y="1108784"/>
            <a:ext cx="6375633" cy="493514"/>
          </a:xfrm>
          <a:prstGeom prst="homePlat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solidFill>
                  <a:schemeClr val="tx1"/>
                </a:solidFill>
              </a:rPr>
              <a:t>Always put litter in a bin and recycle where possible.</a:t>
            </a:r>
          </a:p>
        </p:txBody>
      </p:sp>
      <p:sp>
        <p:nvSpPr>
          <p:cNvPr id="7" name="Arrow: Pentagon 6">
            <a:extLst>
              <a:ext uri="{FF2B5EF4-FFF2-40B4-BE49-F238E27FC236}">
                <a16:creationId xmlns:a16="http://schemas.microsoft.com/office/drawing/2014/main" id="{E292504C-355B-4196-BFE0-0FF522E6B011}"/>
              </a:ext>
            </a:extLst>
          </p:cNvPr>
          <p:cNvSpPr/>
          <p:nvPr/>
        </p:nvSpPr>
        <p:spPr>
          <a:xfrm>
            <a:off x="209725" y="1687624"/>
            <a:ext cx="4429387" cy="493514"/>
          </a:xfrm>
          <a:prstGeom prst="homePlat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Make sure litter can’t blow away.</a:t>
            </a:r>
          </a:p>
        </p:txBody>
      </p:sp>
      <p:sp>
        <p:nvSpPr>
          <p:cNvPr id="8" name="Arrow: Pentagon 7">
            <a:extLst>
              <a:ext uri="{FF2B5EF4-FFF2-40B4-BE49-F238E27FC236}">
                <a16:creationId xmlns:a16="http://schemas.microsoft.com/office/drawing/2014/main" id="{417D5CDF-92CB-4657-9002-1AD8DFB5596B}"/>
              </a:ext>
            </a:extLst>
          </p:cNvPr>
          <p:cNvSpPr/>
          <p:nvPr/>
        </p:nvSpPr>
        <p:spPr>
          <a:xfrm>
            <a:off x="184558" y="2266464"/>
            <a:ext cx="6920917" cy="994306"/>
          </a:xfrm>
          <a:prstGeom prst="homePlat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When you are at the beach, river or park, make sure you take all your litter home with you to put it in the general waste, recycling and green waste bins.</a:t>
            </a:r>
          </a:p>
        </p:txBody>
      </p:sp>
      <p:sp>
        <p:nvSpPr>
          <p:cNvPr id="9" name="Arrow: Pentagon 8">
            <a:extLst>
              <a:ext uri="{FF2B5EF4-FFF2-40B4-BE49-F238E27FC236}">
                <a16:creationId xmlns:a16="http://schemas.microsoft.com/office/drawing/2014/main" id="{8B38E704-C0B7-4CB9-A68C-7650199831D2}"/>
              </a:ext>
            </a:extLst>
          </p:cNvPr>
          <p:cNvSpPr/>
          <p:nvPr/>
        </p:nvSpPr>
        <p:spPr>
          <a:xfrm>
            <a:off x="64565" y="3329318"/>
            <a:ext cx="5405058" cy="493514"/>
          </a:xfrm>
          <a:prstGeom prst="homePlat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solidFill>
                  <a:schemeClr val="tx1"/>
                </a:solidFill>
              </a:rPr>
              <a:t>If possible, pack a litter free meal or picnic.</a:t>
            </a:r>
          </a:p>
        </p:txBody>
      </p:sp>
      <p:sp>
        <p:nvSpPr>
          <p:cNvPr id="10" name="Arrow: Pentagon 9">
            <a:extLst>
              <a:ext uri="{FF2B5EF4-FFF2-40B4-BE49-F238E27FC236}">
                <a16:creationId xmlns:a16="http://schemas.microsoft.com/office/drawing/2014/main" id="{9D2C69B7-70CE-426B-8E41-8032FFADC311}"/>
              </a:ext>
            </a:extLst>
          </p:cNvPr>
          <p:cNvSpPr/>
          <p:nvPr/>
        </p:nvSpPr>
        <p:spPr>
          <a:xfrm>
            <a:off x="16778" y="3902317"/>
            <a:ext cx="7759817" cy="1085473"/>
          </a:xfrm>
          <a:prstGeom prst="homePlate">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If you see litter (even if its not yours) do the right thing and bin </a:t>
            </a:r>
            <a:r>
              <a:rPr lang="en-AU" dirty="0" smtClean="0"/>
              <a:t>it (wash your hands afterwards). </a:t>
            </a:r>
            <a:r>
              <a:rPr lang="en-AU" dirty="0"/>
              <a:t>Help reduce the amount of litter that gets washed into </a:t>
            </a:r>
            <a:r>
              <a:rPr lang="en-AU" dirty="0" smtClean="0"/>
              <a:t>our rivers and oceans.</a:t>
            </a:r>
            <a:endParaRPr lang="en-AU" dirty="0"/>
          </a:p>
        </p:txBody>
      </p:sp>
      <p:sp>
        <p:nvSpPr>
          <p:cNvPr id="11" name="Arrow: Pentagon 10">
            <a:extLst>
              <a:ext uri="{FF2B5EF4-FFF2-40B4-BE49-F238E27FC236}">
                <a16:creationId xmlns:a16="http://schemas.microsoft.com/office/drawing/2014/main" id="{764C4E89-5A7F-4A82-B385-9F5A994173D6}"/>
              </a:ext>
            </a:extLst>
          </p:cNvPr>
          <p:cNvSpPr/>
          <p:nvPr/>
        </p:nvSpPr>
        <p:spPr>
          <a:xfrm>
            <a:off x="64565" y="5074617"/>
            <a:ext cx="8441872" cy="493514"/>
          </a:xfrm>
          <a:prstGeom prst="homePlat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t>Use bubbles instead of balloons and paper straws instead of plastic straws.</a:t>
            </a:r>
          </a:p>
        </p:txBody>
      </p:sp>
      <p:sp>
        <p:nvSpPr>
          <p:cNvPr id="12" name="Arrow: Pentagon 11">
            <a:extLst>
              <a:ext uri="{FF2B5EF4-FFF2-40B4-BE49-F238E27FC236}">
                <a16:creationId xmlns:a16="http://schemas.microsoft.com/office/drawing/2014/main" id="{364F4C5B-45AD-417F-956F-A864185677DF}"/>
              </a:ext>
            </a:extLst>
          </p:cNvPr>
          <p:cNvSpPr/>
          <p:nvPr/>
        </p:nvSpPr>
        <p:spPr>
          <a:xfrm>
            <a:off x="83363" y="5629336"/>
            <a:ext cx="7693232" cy="788241"/>
          </a:xfrm>
          <a:prstGeom prst="homePlat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tIns="108000" rIns="108000" bIns="108000" rtlCol="0" anchor="ctr"/>
          <a:lstStyle/>
          <a:p>
            <a:r>
              <a:rPr lang="en-AU" dirty="0">
                <a:solidFill>
                  <a:schemeClr val="tx1"/>
                </a:solidFill>
              </a:rPr>
              <a:t>If you see an injured bird, fish or mammal, report it to your local ranger or the RSPCA. </a:t>
            </a:r>
          </a:p>
        </p:txBody>
      </p:sp>
      <p:pic>
        <p:nvPicPr>
          <p:cNvPr id="5" name="Picture 4">
            <a:extLst>
              <a:ext uri="{FF2B5EF4-FFF2-40B4-BE49-F238E27FC236}">
                <a16:creationId xmlns:a16="http://schemas.microsoft.com/office/drawing/2014/main" id="{06A92374-ECDC-43A9-9842-74E238214501}"/>
              </a:ext>
            </a:extLst>
          </p:cNvPr>
          <p:cNvPicPr>
            <a:picLocks noChangeAspect="1"/>
          </p:cNvPicPr>
          <p:nvPr/>
        </p:nvPicPr>
        <p:blipFill rotWithShape="1">
          <a:blip r:embed="rId3">
            <a:extLst>
              <a:ext uri="{28A0092B-C50C-407E-A947-70E740481C1C}">
                <a14:useLocalDpi xmlns:a14="http://schemas.microsoft.com/office/drawing/2010/main" val="0"/>
              </a:ext>
            </a:extLst>
          </a:blip>
          <a:srcRect r="95039"/>
          <a:stretch/>
        </p:blipFill>
        <p:spPr>
          <a:xfrm>
            <a:off x="0" y="0"/>
            <a:ext cx="453573" cy="6858000"/>
          </a:xfrm>
          <a:prstGeom prst="rect">
            <a:avLst/>
          </a:prstGeom>
        </p:spPr>
      </p:pic>
    </p:spTree>
    <p:extLst>
      <p:ext uri="{BB962C8B-B14F-4D97-AF65-F5344CB8AC3E}">
        <p14:creationId xmlns:p14="http://schemas.microsoft.com/office/powerpoint/2010/main" val="28777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decel="6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40000" decel="6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decel="6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decel="6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decel="6000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decel="6000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750" fill="hold"/>
                                        <p:tgtEl>
                                          <p:spTgt spid="11"/>
                                        </p:tgtEl>
                                        <p:attrNameLst>
                                          <p:attrName>ppt_x</p:attrName>
                                        </p:attrNameLst>
                                      </p:cBhvr>
                                      <p:tavLst>
                                        <p:tav tm="0">
                                          <p:val>
                                            <p:strVal val="0-#ppt_w/2"/>
                                          </p:val>
                                        </p:tav>
                                        <p:tav tm="100000">
                                          <p:val>
                                            <p:strVal val="#ppt_x"/>
                                          </p:val>
                                        </p:tav>
                                      </p:tavLst>
                                    </p:anim>
                                    <p:anim calcmode="lin" valueType="num">
                                      <p:cBhvr additive="base">
                                        <p:cTn id="38"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40000" decel="6000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0-#ppt_w/2"/>
                                          </p:val>
                                        </p:tav>
                                        <p:tav tm="100000">
                                          <p:val>
                                            <p:strVal val="#ppt_x"/>
                                          </p:val>
                                        </p:tav>
                                      </p:tavLst>
                                    </p:anim>
                                    <p:anim calcmode="lin" valueType="num">
                                      <p:cBhvr additive="base">
                                        <p:cTn id="44"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2546</TotalTime>
  <Words>346</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Arial</vt:lpstr>
      <vt:lpstr>Calibri</vt:lpstr>
      <vt:lpstr>Office Theme</vt:lpstr>
      <vt:lpstr>PowerPoint Presentation</vt:lpstr>
      <vt:lpstr>What Is Litter/Rubbish?</vt:lpstr>
      <vt:lpstr>How Does Litter Affect Our Waterways?</vt:lpstr>
      <vt:lpstr>How Does Litter Affect Our Waterways?</vt:lpstr>
      <vt:lpstr>Where Can a Balloon End Up?</vt:lpstr>
      <vt:lpstr>The Time It Takes for Litter to Breakdown</vt:lpstr>
      <vt:lpstr>What Can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Naomi Adam</dc:creator>
  <cp:lastModifiedBy>EMILY  SNOWBALL</cp:lastModifiedBy>
  <cp:revision>22</cp:revision>
  <dcterms:created xsi:type="dcterms:W3CDTF">2019-11-25T15:47:42Z</dcterms:created>
  <dcterms:modified xsi:type="dcterms:W3CDTF">2021-02-02T14:42:35Z</dcterms:modified>
</cp:coreProperties>
</file>