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handoutMasterIdLst>
    <p:handoutMasterId r:id="rId48"/>
  </p:handoutMasterIdLst>
  <p:sldIdLst>
    <p:sldId id="261" r:id="rId3"/>
    <p:sldId id="258" r:id="rId4"/>
    <p:sldId id="263" r:id="rId5"/>
    <p:sldId id="264" r:id="rId6"/>
    <p:sldId id="356"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287" r:id="rId39"/>
    <p:sldId id="357" r:id="rId40"/>
    <p:sldId id="358" r:id="rId41"/>
    <p:sldId id="312" r:id="rId42"/>
    <p:sldId id="359" r:id="rId43"/>
    <p:sldId id="368" r:id="rId44"/>
    <p:sldId id="369" r:id="rId45"/>
    <p:sldId id="370" r:id="rId46"/>
    <p:sldId id="279" r:id="rId47"/>
  </p:sldIdLst>
  <p:sldSz cx="9144000" cy="6858000" type="screen4x3"/>
  <p:notesSz cx="6858000" cy="9144000"/>
  <p:embeddedFontLst>
    <p:embeddedFont>
      <p:font typeface="BPreplay" panose="02000503000000020004" charset="0"/>
      <p:regular r:id="rId49"/>
      <p:bold r:id="rId50"/>
      <p:italic r:id="rId51"/>
      <p:boldItalic r:id="rId52"/>
    </p:embeddedFon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
      <p:font typeface="Sniglet" panose="020B0604020202020204" charset="0"/>
      <p:regular r:id="rId59"/>
      <p:bold r:id="rId60"/>
    </p:embeddedFont>
    <p:embeddedFont>
      <p:font typeface="MS PGothic" panose="020B0600070205080204" pitchFamily="34" charset="-128"/>
      <p:regular r:id="rId61"/>
    </p:embeddedFont>
    <p:embeddedFont>
      <p:font typeface="Amaranth" panose="020B0604020202020204" charset="0"/>
      <p:regular r:id="rId62"/>
      <p:bold r:id="rId63"/>
    </p:embeddedFont>
    <p:embeddedFont>
      <p:font typeface="Sassoon Infant Rg" panose="02000503030000020003" charset="0"/>
      <p:regular r:id="rId64"/>
      <p:bold r:id="rId65"/>
    </p:embeddedFont>
    <p:embeddedFont>
      <p:font typeface="Sassoon Infant Md" panose="02000603050000020003" charset="0"/>
      <p:regular r:id="rId66"/>
    </p:embeddedFont>
    <p:embeddedFont>
      <p:font typeface="HVD Bodedo" panose="020B0604020202020204"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4020"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BEB"/>
    <a:srgbClr val="FFEB8C"/>
    <a:srgbClr val="DD3336"/>
    <a:srgbClr val="1D1D1D"/>
    <a:srgbClr val="BACACD"/>
    <a:srgbClr val="FFCC00"/>
    <a:srgbClr val="FFDC2F"/>
    <a:srgbClr val="DB2B32"/>
    <a:srgbClr val="CB3536"/>
    <a:srgbClr val="EB1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8"/>
      </p:cViewPr>
      <p:guideLst>
        <p:guide orient="horz" pos="2160"/>
        <p:guide pos="2880"/>
        <p:guide pos="317"/>
        <p:guide orient="horz" pos="4020"/>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D71F9EF-FFF9-4746-9F2B-B483EE60CEA2}" type="datetimeFigureOut">
              <a:rPr lang="en-GB">
                <a:solidFill>
                  <a:prstClr val="black">
                    <a:tint val="75000"/>
                  </a:prstClr>
                </a:solidFill>
              </a:rPr>
              <a:pPr>
                <a:defRPr/>
              </a:pPr>
              <a:t>18/01/2021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819B70-AC14-4CFF-AB7D-E655E6361D8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6274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86AE0E3-FFBD-4438-BC74-A52A4C82643C}" type="datetimeFigureOut">
              <a:rPr lang="en-GB">
                <a:solidFill>
                  <a:prstClr val="black">
                    <a:tint val="75000"/>
                  </a:prstClr>
                </a:solidFill>
              </a:rPr>
              <a:pPr>
                <a:defRPr/>
              </a:pPr>
              <a:t>18/01/2021</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D36497D-09B8-47AB-89C6-0AC1D3C9EB5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284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E1937A2-A4C5-40BF-877F-6101994E85DF}" type="datetimeFigureOut">
              <a:rPr lang="en-GB">
                <a:solidFill>
                  <a:prstClr val="black">
                    <a:tint val="75000"/>
                  </a:prstClr>
                </a:solidFill>
              </a:rPr>
              <a:pPr>
                <a:defRPr/>
              </a:pPr>
              <a:t>18/01/2021</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D6B6FE-DD1C-49AA-BD2A-B01BF1E9158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4422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BBCDB3-B33F-4C26-A773-352FB50BC4C4}" type="datetimeFigureOut">
              <a:rPr lang="en-GB">
                <a:solidFill>
                  <a:prstClr val="black">
                    <a:tint val="75000"/>
                  </a:prstClr>
                </a:solidFill>
              </a:rPr>
              <a:pPr>
                <a:defRPr/>
              </a:pPr>
              <a:t>18/01/2021</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A933A8-6956-480D-BED6-80E8A2A4405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17008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43D7C2-5E53-44B8-A33B-A7FE9EBD20C8}" type="datetimeFigureOut">
              <a:rPr lang="en-GB">
                <a:solidFill>
                  <a:prstClr val="black">
                    <a:tint val="75000"/>
                  </a:prstClr>
                </a:solidFill>
              </a:rPr>
              <a:pPr>
                <a:defRPr/>
              </a:pPr>
              <a:t>18/01/2021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02DB1A-A401-4163-941D-EEDBCBA514F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96227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5B312A-2F3E-496D-9A03-B7E649D589F7}" type="datetimeFigureOut">
              <a:rPr lang="en-GB">
                <a:solidFill>
                  <a:prstClr val="black">
                    <a:tint val="75000"/>
                  </a:prstClr>
                </a:solidFill>
              </a:rPr>
              <a:pPr>
                <a:defRPr/>
              </a:pPr>
              <a:t>18/01/2021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EC1684-32ED-409F-BA08-CF1BB7B7D92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34800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3F1569-6E9B-4A40-BE11-9C1DC261AE0A}"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1081F2-8C1B-424B-8E91-EF5F22C9AF4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83027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9ADBE52-E358-481F-A8C7-8B8DAF3B1A83}"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13D669-2F06-40D7-BB33-4D14CBDB15D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5651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5636480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4DA4C4F-3264-41FD-9C3E-DCE4A9E7314E}"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929CD-9F24-4619-85BD-DCBC2B758B8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2468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E95C5D8-DE24-4D03-A812-B7C8ED761611}"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F7F6AF-DCAD-4475-ABB4-28138C0316C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2777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12F947-4FAA-4C29-9817-73D8C4760686}"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B9860-CB60-4A06-8499-373478CB57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13728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D47B9A2-950F-4293-8D3A-CEB7567A1D53}" type="datetimeFigureOut">
              <a:rPr lang="en-GB">
                <a:solidFill>
                  <a:prstClr val="black">
                    <a:tint val="75000"/>
                  </a:prstClr>
                </a:solidFill>
              </a:rPr>
              <a:pPr>
                <a:defRPr/>
              </a:pPr>
              <a:t>18/01/2021</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D9E53B6-B399-47C3-9153-8FA542A8B5E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077555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14.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1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23.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3.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29.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3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www.bbc.co.uk/education/clips/zc4s34j" TargetMode="Externa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vimeo.com/19699733" TargetMode="Externa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11.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smtClean="0">
                <a:solidFill>
                  <a:schemeClr val="bg1"/>
                </a:solidFill>
                <a:latin typeface="BPreplay" panose="02000503000000020004" pitchFamily="50" charset="0"/>
              </a:rPr>
              <a:t>Year One</a:t>
            </a:r>
            <a:endParaRPr lang="en-GB" dirty="0">
              <a:solidFill>
                <a:schemeClr val="bg1"/>
              </a:solidFill>
              <a:latin typeface="BPreplay" panose="02000503000000020004" pitchFamily="50" charset="0"/>
            </a:endParaRPr>
          </a:p>
        </p:txBody>
      </p:sp>
      <p:sp>
        <p:nvSpPr>
          <p:cNvPr id="4" name="Rectangle 3"/>
          <p:cNvSpPr/>
          <p:nvPr/>
        </p:nvSpPr>
        <p:spPr>
          <a:xfrm>
            <a:off x="0" y="6251423"/>
            <a:ext cx="9144000" cy="612000"/>
          </a:xfrm>
          <a:prstGeom prst="rect">
            <a:avLst/>
          </a:prstGeom>
          <a:solidFill>
            <a:srgbClr val="EB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14245" y="6494585"/>
            <a:ext cx="3899306" cy="177961"/>
          </a:xfrm>
          <a:prstGeom prst="rect">
            <a:avLst/>
          </a:prstGeom>
          <a:noFill/>
        </p:spPr>
        <p:txBody>
          <a:bodyPr wrap="square" lIns="0" tIns="0" rIns="0" bIns="0" rtlCol="0" anchor="ctr" anchorCtr="1">
            <a:noAutofit/>
          </a:bodyPr>
          <a:lstStyle/>
          <a:p>
            <a:r>
              <a:rPr lang="en-GB" sz="800" b="1" dirty="0" smtClean="0">
                <a:solidFill>
                  <a:schemeClr val="bg1"/>
                </a:solidFill>
                <a:latin typeface="BPreplay" panose="02000503000000020004" pitchFamily="50" charset="0"/>
              </a:rPr>
              <a:t>Geography</a:t>
            </a:r>
            <a:r>
              <a:rPr lang="en-GB" sz="800" dirty="0" smtClean="0">
                <a:solidFill>
                  <a:schemeClr val="bg1"/>
                </a:solidFill>
                <a:latin typeface="BPreplay" panose="02000503000000020004" pitchFamily="50" charset="0"/>
              </a:rPr>
              <a:t> </a:t>
            </a:r>
            <a:r>
              <a:rPr lang="en-GB" sz="800" dirty="0">
                <a:solidFill>
                  <a:schemeClr val="bg1"/>
                </a:solidFill>
                <a:latin typeface="BPreplay" panose="02000503000000020004" pitchFamily="50" charset="0"/>
              </a:rPr>
              <a:t>| Year 2</a:t>
            </a:r>
            <a:r>
              <a:rPr lang="en-GB" sz="800" dirty="0" smtClean="0">
                <a:solidFill>
                  <a:schemeClr val="bg1"/>
                </a:solidFill>
                <a:latin typeface="BPreplay" panose="02000503000000020004" pitchFamily="50" charset="0"/>
              </a:rPr>
              <a:t> | Let’s Go to China </a:t>
            </a:r>
            <a:r>
              <a:rPr lang="en-GB" sz="800" dirty="0">
                <a:solidFill>
                  <a:schemeClr val="bg1"/>
                </a:solidFill>
                <a:latin typeface="BPreplay" panose="02000503000000020004" pitchFamily="50" charset="0"/>
              </a:rPr>
              <a:t>| </a:t>
            </a:r>
            <a:r>
              <a:rPr lang="en-GB" sz="800" dirty="0" smtClean="0">
                <a:solidFill>
                  <a:schemeClr val="bg1"/>
                </a:solidFill>
                <a:latin typeface="BPreplay" panose="02000503000000020004" pitchFamily="50" charset="0"/>
              </a:rPr>
              <a:t>From Dragons to Dim Sum | Lesson 5</a:t>
            </a:r>
            <a:endParaRPr lang="en-GB" sz="800" dirty="0">
              <a:solidFill>
                <a:schemeClr val="bg1"/>
              </a:solidFill>
              <a:latin typeface="BPreplay" panose="02000503000000020004" pitchFamily="50" charset="0"/>
            </a:endParaRPr>
          </a:p>
        </p:txBody>
      </p:sp>
      <p:sp>
        <p:nvSpPr>
          <p:cNvPr id="17" name="Text Placeholder 16"/>
          <p:cNvSpPr>
            <a:spLocks noGrp="1"/>
          </p:cNvSpPr>
          <p:nvPr>
            <p:ph type="body" sz="quarter" idx="10"/>
          </p:nvPr>
        </p:nvSpPr>
        <p:spPr/>
        <p:txBody>
          <a:bodyPr/>
          <a:lstStyle/>
          <a:p>
            <a:r>
              <a:rPr lang="en-GB" dirty="0" smtClean="0"/>
              <a:t>Let’s Go to China</a:t>
            </a:r>
            <a:endParaRPr lang="en-GB" dirty="0"/>
          </a:p>
        </p:txBody>
      </p:sp>
      <p:sp>
        <p:nvSpPr>
          <p:cNvPr id="18" name="Title 17"/>
          <p:cNvSpPr>
            <a:spLocks noGrp="1"/>
          </p:cNvSpPr>
          <p:nvPr>
            <p:ph type="title"/>
          </p:nvPr>
        </p:nvSpPr>
        <p:spPr/>
        <p:txBody>
          <a:bodyPr/>
          <a:lstStyle/>
          <a:p>
            <a:r>
              <a:rPr lang="en-GB" dirty="0" smtClean="0"/>
              <a:t>Geography</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71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72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81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714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5"/>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10"/>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3</a:t>
            </a:r>
          </a:p>
        </p:txBody>
      </p:sp>
      <p:sp>
        <p:nvSpPr>
          <p:cNvPr id="17" name="Rectangle 16"/>
          <p:cNvSpPr/>
          <p:nvPr/>
        </p:nvSpPr>
        <p:spPr>
          <a:xfrm>
            <a:off x="1497013" y="3924160"/>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Hakka</a:t>
            </a: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22" name="Rectangle 21">
            <a:hlinkClick r:id="" action="ppaction://hlinkshowjump?jump=nextslide"/>
          </p:cNvPr>
          <p:cNvSpPr/>
          <p:nvPr/>
        </p:nvSpPr>
        <p:spPr>
          <a:xfrm>
            <a:off x="482600" y="3924160"/>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60"/>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Mandarin Chinese</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60"/>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p:cNvSpPr/>
          <p:nvPr/>
        </p:nvSpPr>
        <p:spPr>
          <a:xfrm>
            <a:off x="1497013" y="5143360"/>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Asian</a:t>
            </a:r>
          </a:p>
          <a:p>
            <a:pPr algn="ctr" eaLnBrk="0" fontAlgn="base" hangingPunct="0">
              <a:spcBef>
                <a:spcPct val="0"/>
              </a:spcBef>
              <a:spcAft>
                <a:spcPct val="0"/>
              </a:spcAft>
              <a:defRPr/>
            </a:pP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60"/>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60"/>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English</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43360"/>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24160"/>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9230" name="TextBox 8"/>
          <p:cNvSpPr txBox="1">
            <a:spLocks noChangeArrowheads="1"/>
          </p:cNvSpPr>
          <p:nvPr/>
        </p:nvSpPr>
        <p:spPr bwMode="auto">
          <a:xfrm>
            <a:off x="2160588" y="1860410"/>
            <a:ext cx="4822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What is the main language spoken in China?</a:t>
            </a:r>
          </a:p>
        </p:txBody>
      </p:sp>
      <p:sp>
        <p:nvSpPr>
          <p:cNvPr id="19" name="Rectangle 18">
            <a:hlinkClick r:id="" action="ppaction://hlinkshowjump?jump=nextslide"/>
          </p:cNvPr>
          <p:cNvSpPr/>
          <p:nvPr/>
        </p:nvSpPr>
        <p:spPr>
          <a:xfrm>
            <a:off x="4638675" y="5148122"/>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0" name="Rectangle 19">
            <a:hlinkClick r:id="" action="ppaction://hlinkshowjump?jump=nextslide"/>
          </p:cNvPr>
          <p:cNvSpPr/>
          <p:nvPr/>
        </p:nvSpPr>
        <p:spPr>
          <a:xfrm>
            <a:off x="482600" y="3922572"/>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6" name="Rectangle 25">
            <a:hlinkClick r:id="rId5" action="ppaction://hlinksldjump"/>
          </p:cNvPr>
          <p:cNvSpPr/>
          <p:nvPr/>
        </p:nvSpPr>
        <p:spPr>
          <a:xfrm>
            <a:off x="4638675" y="3920985"/>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 name="Rectangle 26">
            <a:hlinkClick r:id="" action="ppaction://hlinkshowjump?jump=nextslide"/>
          </p:cNvPr>
          <p:cNvSpPr/>
          <p:nvPr/>
        </p:nvSpPr>
        <p:spPr>
          <a:xfrm>
            <a:off x="482600" y="5149710"/>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672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102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420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effectLst>
                  <a:outerShdw blurRad="38100" dist="38100" dir="2700000" algn="tl">
                    <a:srgbClr val="000000">
                      <a:alpha val="43137"/>
                    </a:srgbClr>
                  </a:outerShdw>
                </a:effectLst>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effectLst>
                  <a:outerShdw blurRad="38100" dist="38100" dir="2700000" algn="tl">
                    <a:srgbClr val="000000">
                      <a:alpha val="43137"/>
                    </a:srgbClr>
                  </a:outerShdw>
                </a:effectLst>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112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621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2"/>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07"/>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4</a:t>
            </a:r>
          </a:p>
        </p:txBody>
      </p:sp>
      <p:sp>
        <p:nvSpPr>
          <p:cNvPr id="17" name="Rectangle 16"/>
          <p:cNvSpPr/>
          <p:nvPr/>
        </p:nvSpPr>
        <p:spPr>
          <a:xfrm>
            <a:off x="1497013" y="3924157"/>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dollars</a:t>
            </a: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22" name="Rectangle 21">
            <a:hlinkClick r:id="" action="ppaction://hlinkshowjump?jump=nextslide"/>
          </p:cNvPr>
          <p:cNvSpPr/>
          <p:nvPr/>
        </p:nvSpPr>
        <p:spPr>
          <a:xfrm>
            <a:off x="482600" y="3924157"/>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57"/>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cents</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57"/>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p:cNvSpPr/>
          <p:nvPr/>
        </p:nvSpPr>
        <p:spPr>
          <a:xfrm>
            <a:off x="1497013" y="5143357"/>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pounds</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57"/>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57"/>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yuan</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43357"/>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24157"/>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2302" name="TextBox 8"/>
          <p:cNvSpPr txBox="1">
            <a:spLocks noChangeArrowheads="1"/>
          </p:cNvSpPr>
          <p:nvPr/>
        </p:nvSpPr>
        <p:spPr bwMode="auto">
          <a:xfrm>
            <a:off x="2867025" y="1860407"/>
            <a:ext cx="340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What is the currency of China?</a:t>
            </a:r>
          </a:p>
        </p:txBody>
      </p:sp>
      <p:sp>
        <p:nvSpPr>
          <p:cNvPr id="21" name="Rectangle 20">
            <a:hlinkClick r:id="rId5" action="ppaction://hlinksldjump"/>
          </p:cNvPr>
          <p:cNvSpPr/>
          <p:nvPr/>
        </p:nvSpPr>
        <p:spPr>
          <a:xfrm>
            <a:off x="4638675" y="5148119"/>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a:hlinkClick r:id="" action="ppaction://hlinkshowjump?jump=nextslide"/>
          </p:cNvPr>
          <p:cNvSpPr/>
          <p:nvPr/>
        </p:nvSpPr>
        <p:spPr>
          <a:xfrm>
            <a:off x="482600" y="3922569"/>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4" name="Rectangle 23">
            <a:hlinkClick r:id="" action="ppaction://hlinkshowjump?jump=nextslide"/>
          </p:cNvPr>
          <p:cNvSpPr/>
          <p:nvPr/>
        </p:nvSpPr>
        <p:spPr>
          <a:xfrm>
            <a:off x="4638675" y="3920982"/>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5" name="Rectangle 24">
            <a:hlinkClick r:id="" action="ppaction://hlinkshowjump?jump=nextslide"/>
          </p:cNvPr>
          <p:cNvSpPr/>
          <p:nvPr/>
        </p:nvSpPr>
        <p:spPr>
          <a:xfrm>
            <a:off x="482600" y="5149707"/>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9"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479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133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76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143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347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86919"/>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56744"/>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5</a:t>
            </a:r>
          </a:p>
        </p:txBody>
      </p:sp>
      <p:sp>
        <p:nvSpPr>
          <p:cNvPr id="17" name="Rectangle 16"/>
          <p:cNvSpPr/>
          <p:nvPr/>
        </p:nvSpPr>
        <p:spPr>
          <a:xfrm>
            <a:off x="1497013" y="3933394"/>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orange</a:t>
            </a:r>
          </a:p>
        </p:txBody>
      </p:sp>
      <p:sp>
        <p:nvSpPr>
          <p:cNvPr id="22" name="Rectangle 21">
            <a:hlinkClick r:id="" action="ppaction://hlinkshowjump?jump=nextslide"/>
          </p:cNvPr>
          <p:cNvSpPr/>
          <p:nvPr/>
        </p:nvSpPr>
        <p:spPr>
          <a:xfrm>
            <a:off x="482600" y="3933394"/>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33394"/>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yellow</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33394"/>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p:cNvSpPr/>
          <p:nvPr/>
        </p:nvSpPr>
        <p:spPr>
          <a:xfrm>
            <a:off x="1497013" y="5152594"/>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red</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52594"/>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52594"/>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green</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52594"/>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33394"/>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5374" name="TextBox 8"/>
          <p:cNvSpPr txBox="1">
            <a:spLocks noChangeArrowheads="1"/>
          </p:cNvSpPr>
          <p:nvPr/>
        </p:nvSpPr>
        <p:spPr bwMode="auto">
          <a:xfrm>
            <a:off x="2309813" y="1869644"/>
            <a:ext cx="452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What colour is considered lucky in China?</a:t>
            </a:r>
          </a:p>
        </p:txBody>
      </p:sp>
      <p:sp>
        <p:nvSpPr>
          <p:cNvPr id="19" name="Rectangle 18">
            <a:hlinkClick r:id="" action="ppaction://hlinkshowjump?jump=nextslide"/>
          </p:cNvPr>
          <p:cNvSpPr/>
          <p:nvPr/>
        </p:nvSpPr>
        <p:spPr>
          <a:xfrm>
            <a:off x="4638675" y="5157356"/>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0" name="Rectangle 19">
            <a:hlinkClick r:id="" action="ppaction://hlinkshowjump?jump=nextslide"/>
          </p:cNvPr>
          <p:cNvSpPr/>
          <p:nvPr/>
        </p:nvSpPr>
        <p:spPr>
          <a:xfrm>
            <a:off x="482600" y="3931806"/>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6" name="Rectangle 25">
            <a:hlinkClick r:id="" action="ppaction://hlinkshowjump?jump=nextslide"/>
          </p:cNvPr>
          <p:cNvSpPr/>
          <p:nvPr/>
        </p:nvSpPr>
        <p:spPr>
          <a:xfrm>
            <a:off x="4638675" y="3930219"/>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 name="Rectangle 26">
            <a:hlinkClick r:id="rId5" action="ppaction://hlinksldjump"/>
          </p:cNvPr>
          <p:cNvSpPr/>
          <p:nvPr/>
        </p:nvSpPr>
        <p:spPr>
          <a:xfrm>
            <a:off x="482600" y="5158944"/>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Tree>
    <p:extLst>
      <p:ext uri="{BB962C8B-B14F-4D97-AF65-F5344CB8AC3E}">
        <p14:creationId xmlns:p14="http://schemas.microsoft.com/office/powerpoint/2010/main" val="3628150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163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059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ounded Rectangle 5"/>
          <p:cNvSpPr/>
          <p:nvPr/>
        </p:nvSpPr>
        <p:spPr>
          <a:xfrm>
            <a:off x="4313208" y="5822830"/>
            <a:ext cx="457200" cy="138023"/>
          </a:xfrm>
          <a:prstGeom prst="roundRect">
            <a:avLst/>
          </a:prstGeom>
          <a:solidFill>
            <a:srgbClr val="CB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Twinkl Logo"/>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174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314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3"/>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08"/>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6</a:t>
            </a:r>
          </a:p>
        </p:txBody>
      </p:sp>
      <p:sp>
        <p:nvSpPr>
          <p:cNvPr id="17" name="Rectangle 16"/>
          <p:cNvSpPr/>
          <p:nvPr/>
        </p:nvSpPr>
        <p:spPr>
          <a:xfrm>
            <a:off x="1497013" y="3924158"/>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Beijing</a:t>
            </a:r>
          </a:p>
        </p:txBody>
      </p:sp>
      <p:sp>
        <p:nvSpPr>
          <p:cNvPr id="22" name="Rectangle 21">
            <a:hlinkClick r:id="" action="ppaction://hlinkshowjump?jump=nextslide"/>
          </p:cNvPr>
          <p:cNvSpPr/>
          <p:nvPr/>
        </p:nvSpPr>
        <p:spPr>
          <a:xfrm>
            <a:off x="482600" y="3924158"/>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58"/>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Hong Kong</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58"/>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a:hlinkClick r:id="" action="ppaction://hlinkshowjump?jump=nextslide"/>
          </p:cNvPr>
          <p:cNvSpPr/>
          <p:nvPr/>
        </p:nvSpPr>
        <p:spPr>
          <a:xfrm>
            <a:off x="1497013" y="5143358"/>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Shanghai</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58"/>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58"/>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Chengdu</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43358"/>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24158"/>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8446" name="TextBox 8"/>
          <p:cNvSpPr txBox="1">
            <a:spLocks noChangeArrowheads="1"/>
          </p:cNvSpPr>
          <p:nvPr/>
        </p:nvSpPr>
        <p:spPr bwMode="auto">
          <a:xfrm>
            <a:off x="2682875" y="1860408"/>
            <a:ext cx="377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What is the Capital City of China?</a:t>
            </a:r>
          </a:p>
        </p:txBody>
      </p:sp>
      <p:sp>
        <p:nvSpPr>
          <p:cNvPr id="21" name="Rectangle 20">
            <a:hlinkClick r:id="" action="ppaction://hlinkshowjump?jump=nextslide"/>
          </p:cNvPr>
          <p:cNvSpPr/>
          <p:nvPr/>
        </p:nvSpPr>
        <p:spPr>
          <a:xfrm>
            <a:off x="4638675" y="5148120"/>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a:hlinkClick r:id="rId5" action="ppaction://hlinksldjump"/>
          </p:cNvPr>
          <p:cNvSpPr/>
          <p:nvPr/>
        </p:nvSpPr>
        <p:spPr>
          <a:xfrm>
            <a:off x="482600" y="3922570"/>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4" name="Rectangle 23">
            <a:hlinkClick r:id="" action="ppaction://hlinkshowjump?jump=nextslide"/>
          </p:cNvPr>
          <p:cNvSpPr/>
          <p:nvPr/>
        </p:nvSpPr>
        <p:spPr>
          <a:xfrm>
            <a:off x="4638675" y="3920983"/>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5" name="Rectangle 24">
            <a:hlinkClick r:id="" action="ppaction://hlinkshowjump?jump=nextslide"/>
          </p:cNvPr>
          <p:cNvSpPr/>
          <p:nvPr/>
        </p:nvSpPr>
        <p:spPr>
          <a:xfrm>
            <a:off x="482600" y="5149708"/>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9"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843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463481" y="36988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194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0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204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284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4"/>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09"/>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7</a:t>
            </a:r>
          </a:p>
        </p:txBody>
      </p:sp>
      <p:sp>
        <p:nvSpPr>
          <p:cNvPr id="17" name="Rectangle 16"/>
          <p:cNvSpPr/>
          <p:nvPr/>
        </p:nvSpPr>
        <p:spPr>
          <a:xfrm>
            <a:off x="1497013" y="3924159"/>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clouds</a:t>
            </a:r>
          </a:p>
        </p:txBody>
      </p:sp>
      <p:sp>
        <p:nvSpPr>
          <p:cNvPr id="22" name="Rectangle 21">
            <a:hlinkClick r:id="" action="ppaction://hlinkshowjump?jump=nextslide"/>
          </p:cNvPr>
          <p:cNvSpPr/>
          <p:nvPr/>
        </p:nvSpPr>
        <p:spPr>
          <a:xfrm>
            <a:off x="482600" y="3924159"/>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59"/>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mist</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59"/>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a:hlinkClick r:id="rId4" action="ppaction://hlinksldjump"/>
          </p:cNvPr>
          <p:cNvSpPr/>
          <p:nvPr/>
        </p:nvSpPr>
        <p:spPr>
          <a:xfrm>
            <a:off x="1497013" y="5143359"/>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smog</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59"/>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59"/>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smoke</a:t>
            </a:r>
            <a:endParaRPr lang="en-GB" sz="2000" dirty="0">
              <a:solidFill>
                <a:prstClr val="black"/>
              </a:solidFill>
              <a:latin typeface="HVD Bodedo" panose="02000605000000020003" pitchFamily="2" charset="0"/>
            </a:endParaRPr>
          </a:p>
        </p:txBody>
      </p:sp>
      <p:sp>
        <p:nvSpPr>
          <p:cNvPr id="37" name="Rectangle 36">
            <a:hlinkClick r:id="rId5" action="ppaction://hlinksldjump"/>
          </p:cNvPr>
          <p:cNvSpPr/>
          <p:nvPr/>
        </p:nvSpPr>
        <p:spPr>
          <a:xfrm>
            <a:off x="4638675" y="5143359"/>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24159"/>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1518" name="TextBox 8"/>
          <p:cNvSpPr txBox="1">
            <a:spLocks noChangeArrowheads="1"/>
          </p:cNvSpPr>
          <p:nvPr/>
        </p:nvSpPr>
        <p:spPr bwMode="auto">
          <a:xfrm>
            <a:off x="2301875" y="1844534"/>
            <a:ext cx="44815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dirty="0" smtClean="0">
                <a:solidFill>
                  <a:prstClr val="black"/>
                </a:solidFill>
                <a:latin typeface="Sassoon Infant Rg" panose="02000503030000020003" pitchFamily="50" charset="0"/>
              </a:rPr>
              <a:t>What is another word for </a:t>
            </a:r>
            <a:r>
              <a:rPr lang="en-GB" altLang="en-US" sz="2000" b="1" dirty="0" smtClean="0">
                <a:solidFill>
                  <a:prstClr val="black"/>
                </a:solidFill>
                <a:latin typeface="Sassoon Infant Rg" panose="02000503030000020003" pitchFamily="50" charset="0"/>
              </a:rPr>
              <a:t>air pollution</a:t>
            </a:r>
            <a:r>
              <a:rPr lang="en-GB" altLang="en-US" sz="2000" dirty="0" smtClean="0">
                <a:solidFill>
                  <a:prstClr val="black"/>
                </a:solidFill>
                <a:latin typeface="Sassoon Infant Rg" panose="02000503030000020003" pitchFamily="50" charset="0"/>
              </a:rPr>
              <a:t>?</a:t>
            </a:r>
          </a:p>
        </p:txBody>
      </p:sp>
      <p:sp>
        <p:nvSpPr>
          <p:cNvPr id="19" name="Rectangle 18">
            <a:hlinkClick r:id="" action="ppaction://hlinkshowjump?jump=nextslide"/>
          </p:cNvPr>
          <p:cNvSpPr/>
          <p:nvPr/>
        </p:nvSpPr>
        <p:spPr>
          <a:xfrm>
            <a:off x="4638675" y="5148121"/>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0" name="Rectangle 19">
            <a:hlinkClick r:id="" action="ppaction://hlinkshowjump?jump=nextslide"/>
          </p:cNvPr>
          <p:cNvSpPr/>
          <p:nvPr/>
        </p:nvSpPr>
        <p:spPr>
          <a:xfrm>
            <a:off x="482600" y="3922571"/>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6" name="Rectangle 25">
            <a:hlinkClick r:id="" action="ppaction://hlinkshowjump?jump=nextslide"/>
          </p:cNvPr>
          <p:cNvSpPr/>
          <p:nvPr/>
        </p:nvSpPr>
        <p:spPr>
          <a:xfrm>
            <a:off x="4638675" y="3920984"/>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 name="Rectangle 26">
            <a:hlinkClick r:id="rId6" action="ppaction://hlinksldjump"/>
          </p:cNvPr>
          <p:cNvSpPr/>
          <p:nvPr/>
        </p:nvSpPr>
        <p:spPr>
          <a:xfrm>
            <a:off x="482600" y="5149709"/>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440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225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15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235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948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86918"/>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56743"/>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8</a:t>
            </a:r>
          </a:p>
        </p:txBody>
      </p:sp>
      <p:sp>
        <p:nvSpPr>
          <p:cNvPr id="17" name="Rectangle 16"/>
          <p:cNvSpPr/>
          <p:nvPr/>
        </p:nvSpPr>
        <p:spPr>
          <a:xfrm>
            <a:off x="1497013" y="3933393"/>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Amazon</a:t>
            </a:r>
          </a:p>
        </p:txBody>
      </p:sp>
      <p:sp>
        <p:nvSpPr>
          <p:cNvPr id="22" name="Rectangle 21">
            <a:hlinkClick r:id="" action="ppaction://hlinkshowjump?jump=nextslide"/>
          </p:cNvPr>
          <p:cNvSpPr/>
          <p:nvPr/>
        </p:nvSpPr>
        <p:spPr>
          <a:xfrm>
            <a:off x="482600" y="3933393"/>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33393"/>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Yangtze River</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33393"/>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a:hlinkClick r:id="" action="ppaction://hlinkshowjump?jump=nextslide"/>
          </p:cNvPr>
          <p:cNvSpPr/>
          <p:nvPr/>
        </p:nvSpPr>
        <p:spPr>
          <a:xfrm>
            <a:off x="1497013" y="5152593"/>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Chengdu River</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52593"/>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52593"/>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Green River</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52593"/>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33393"/>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4590" name="TextBox 8"/>
          <p:cNvSpPr txBox="1">
            <a:spLocks noChangeArrowheads="1"/>
          </p:cNvSpPr>
          <p:nvPr/>
        </p:nvSpPr>
        <p:spPr bwMode="auto">
          <a:xfrm>
            <a:off x="2506663" y="1853768"/>
            <a:ext cx="40719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One of the longest rivers in China is?</a:t>
            </a:r>
          </a:p>
        </p:txBody>
      </p:sp>
      <p:sp>
        <p:nvSpPr>
          <p:cNvPr id="21" name="Rectangle 20">
            <a:hlinkClick r:id="" action="ppaction://hlinkshowjump?jump=nextslide"/>
          </p:cNvPr>
          <p:cNvSpPr/>
          <p:nvPr/>
        </p:nvSpPr>
        <p:spPr>
          <a:xfrm>
            <a:off x="4638675" y="5157355"/>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a:hlinkClick r:id="" action="ppaction://hlinkshowjump?jump=nextslide"/>
          </p:cNvPr>
          <p:cNvSpPr/>
          <p:nvPr/>
        </p:nvSpPr>
        <p:spPr>
          <a:xfrm>
            <a:off x="482600" y="3931805"/>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4" name="Rectangle 23">
            <a:hlinkClick r:id="rId5" action="ppaction://hlinksldjump"/>
          </p:cNvPr>
          <p:cNvSpPr/>
          <p:nvPr/>
        </p:nvSpPr>
        <p:spPr>
          <a:xfrm>
            <a:off x="4638675" y="3930218"/>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5" name="Rectangle 24">
            <a:hlinkClick r:id="" action="ppaction://hlinkshowjump?jump=nextslide"/>
          </p:cNvPr>
          <p:cNvSpPr/>
          <p:nvPr/>
        </p:nvSpPr>
        <p:spPr>
          <a:xfrm>
            <a:off x="482600" y="5158943"/>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9"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827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457200"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256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06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266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4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rmAutofit/>
          </a:bodyPr>
          <a:lstStyle/>
          <a:p>
            <a:pPr>
              <a:defRPr/>
            </a:pPr>
            <a:r>
              <a:rPr lang="en-GB" dirty="0"/>
              <a:t>I can understand what Chinese culture is like.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20000"/>
              </a:lnSpc>
              <a:buFont typeface="Arial"/>
              <a:buChar char="•"/>
            </a:pPr>
            <a:r>
              <a:rPr lang="en-GB" dirty="0"/>
              <a:t>I can explain the word culture </a:t>
            </a:r>
            <a:r>
              <a:rPr lang="en-GB" dirty="0" smtClean="0"/>
              <a:t>to an adult. </a:t>
            </a:r>
            <a:endParaRPr lang="en-GB" dirty="0"/>
          </a:p>
          <a:p>
            <a:pPr marL="285750" lvl="0" indent="-285750">
              <a:lnSpc>
                <a:spcPct val="120000"/>
              </a:lnSpc>
              <a:buFont typeface="Arial"/>
              <a:buChar char="•"/>
            </a:pPr>
            <a:r>
              <a:rPr lang="en-GB" dirty="0"/>
              <a:t>I can describe 3 (or more) things which happen in Chinese New Year. </a:t>
            </a:r>
          </a:p>
          <a:p>
            <a:pPr marL="285750" lvl="0" indent="-285750">
              <a:lnSpc>
                <a:spcPct val="120000"/>
              </a:lnSpc>
              <a:buFont typeface="Arial"/>
              <a:buChar char="•"/>
            </a:pPr>
            <a:r>
              <a:rPr lang="en-GB" dirty="0"/>
              <a:t>I can begin to understand some similarities and differences between Chinese culture and the culture of our own country. </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5"/>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10"/>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9</a:t>
            </a:r>
          </a:p>
        </p:txBody>
      </p:sp>
      <p:sp>
        <p:nvSpPr>
          <p:cNvPr id="17" name="Rectangle 16"/>
          <p:cNvSpPr/>
          <p:nvPr/>
        </p:nvSpPr>
        <p:spPr>
          <a:xfrm>
            <a:off x="1497013" y="3924160"/>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The Great Pyramid</a:t>
            </a:r>
          </a:p>
        </p:txBody>
      </p:sp>
      <p:sp>
        <p:nvSpPr>
          <p:cNvPr id="22" name="Rectangle 21">
            <a:hlinkClick r:id="" action="ppaction://hlinkshowjump?jump=nextslide"/>
          </p:cNvPr>
          <p:cNvSpPr/>
          <p:nvPr/>
        </p:nvSpPr>
        <p:spPr>
          <a:xfrm>
            <a:off x="482600" y="3924160"/>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60"/>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paddy fields</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60"/>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a:hlinkClick r:id="" action="ppaction://hlinkshowjump?jump=nextslide"/>
          </p:cNvPr>
          <p:cNvSpPr/>
          <p:nvPr/>
        </p:nvSpPr>
        <p:spPr>
          <a:xfrm>
            <a:off x="1497013" y="5143360"/>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The Hanging Gardens </a:t>
            </a:r>
            <a:br>
              <a:rPr lang="en-GB" sz="2000" dirty="0">
                <a:solidFill>
                  <a:prstClr val="black"/>
                </a:solidFill>
                <a:latin typeface="Sassoon Infant Rg" panose="02000503030000020003" pitchFamily="50" charset="0"/>
              </a:rPr>
            </a:br>
            <a:r>
              <a:rPr lang="en-GB" sz="2000" dirty="0">
                <a:solidFill>
                  <a:prstClr val="black"/>
                </a:solidFill>
                <a:latin typeface="Sassoon Infant Rg" panose="02000503030000020003" pitchFamily="50" charset="0"/>
              </a:rPr>
              <a:t>of Babylon</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60"/>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60"/>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The Great Wall</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43360"/>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24160"/>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662" name="TextBox 8"/>
          <p:cNvSpPr txBox="1">
            <a:spLocks noChangeArrowheads="1"/>
          </p:cNvSpPr>
          <p:nvPr/>
        </p:nvSpPr>
        <p:spPr bwMode="auto">
          <a:xfrm>
            <a:off x="2900363" y="1844535"/>
            <a:ext cx="32845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A major Chinese landmark is:</a:t>
            </a:r>
          </a:p>
        </p:txBody>
      </p:sp>
      <p:sp>
        <p:nvSpPr>
          <p:cNvPr id="19" name="Rectangle 18">
            <a:hlinkClick r:id="rId5" action="ppaction://hlinksldjump"/>
          </p:cNvPr>
          <p:cNvSpPr/>
          <p:nvPr/>
        </p:nvSpPr>
        <p:spPr>
          <a:xfrm>
            <a:off x="4638675" y="5148122"/>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0" name="Rectangle 19">
            <a:hlinkClick r:id="" action="ppaction://hlinkshowjump?jump=nextslide"/>
          </p:cNvPr>
          <p:cNvSpPr/>
          <p:nvPr/>
        </p:nvSpPr>
        <p:spPr>
          <a:xfrm>
            <a:off x="482600" y="3922572"/>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6" name="Rectangle 25">
            <a:hlinkClick r:id="" action="ppaction://hlinkshowjump?jump=nextslide"/>
          </p:cNvPr>
          <p:cNvSpPr/>
          <p:nvPr/>
        </p:nvSpPr>
        <p:spPr>
          <a:xfrm>
            <a:off x="4638675" y="3920985"/>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 name="Rectangle 26">
            <a:hlinkClick r:id="" action="ppaction://hlinkshowjump?jump=nextslide"/>
          </p:cNvPr>
          <p:cNvSpPr/>
          <p:nvPr/>
        </p:nvSpPr>
        <p:spPr>
          <a:xfrm>
            <a:off x="482600" y="5149710"/>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2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457200"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286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65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297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857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77684"/>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47509"/>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0" fontAlgn="base" hangingPunct="0">
              <a:spcBef>
                <a:spcPct val="0"/>
              </a:spcBef>
              <a:spcAft>
                <a:spcPct val="0"/>
              </a:spcAft>
              <a:defRPr/>
            </a:pPr>
            <a:r>
              <a:rPr lang="en-GB" sz="4000" b="1" dirty="0">
                <a:solidFill>
                  <a:prstClr val="white"/>
                </a:solidFill>
                <a:latin typeface="BPreplay" panose="02000503000000020004" pitchFamily="50" charset="0"/>
              </a:rPr>
              <a:t>10</a:t>
            </a:r>
          </a:p>
        </p:txBody>
      </p:sp>
      <p:sp>
        <p:nvSpPr>
          <p:cNvPr id="17" name="Rectangle 16"/>
          <p:cNvSpPr/>
          <p:nvPr/>
        </p:nvSpPr>
        <p:spPr>
          <a:xfrm>
            <a:off x="1497013" y="3924159"/>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6</a:t>
            </a:r>
          </a:p>
        </p:txBody>
      </p:sp>
      <p:sp>
        <p:nvSpPr>
          <p:cNvPr id="22" name="Rectangle 21">
            <a:hlinkClick r:id="" action="ppaction://hlinkshowjump?jump=nextslide"/>
          </p:cNvPr>
          <p:cNvSpPr/>
          <p:nvPr/>
        </p:nvSpPr>
        <p:spPr>
          <a:xfrm>
            <a:off x="482600" y="3924159"/>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24159"/>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3</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24159"/>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a:hlinkClick r:id="" action="ppaction://hlinkshowjump?jump=nextslide"/>
          </p:cNvPr>
          <p:cNvSpPr/>
          <p:nvPr/>
        </p:nvSpPr>
        <p:spPr>
          <a:xfrm>
            <a:off x="1497013" y="5143359"/>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5</a:t>
            </a: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43359"/>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43359"/>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5 ½ </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43359"/>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a:hlinkClick r:id="rId5" action="ppaction://hlinksldjump"/>
          </p:cNvPr>
          <p:cNvSpPr/>
          <p:nvPr/>
        </p:nvSpPr>
        <p:spPr>
          <a:xfrm>
            <a:off x="482600" y="3924159"/>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0734" name="TextBox 8"/>
          <p:cNvSpPr txBox="1">
            <a:spLocks noChangeArrowheads="1"/>
          </p:cNvSpPr>
          <p:nvPr/>
        </p:nvSpPr>
        <p:spPr bwMode="auto">
          <a:xfrm>
            <a:off x="1273175" y="1844534"/>
            <a:ext cx="65389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In China, children go to school for how many days per week?</a:t>
            </a:r>
          </a:p>
        </p:txBody>
      </p:sp>
      <p:sp>
        <p:nvSpPr>
          <p:cNvPr id="15" name="Rectangle 14"/>
          <p:cNvSpPr/>
          <p:nvPr/>
        </p:nvSpPr>
        <p:spPr>
          <a:xfrm>
            <a:off x="482600" y="3924159"/>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6" name="Rectangle 15">
            <a:hlinkClick r:id="rId6" action="ppaction://hlinksldjump"/>
          </p:cNvPr>
          <p:cNvSpPr/>
          <p:nvPr/>
        </p:nvSpPr>
        <p:spPr>
          <a:xfrm>
            <a:off x="4638675" y="5148121"/>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8" name="Rectangle 17">
            <a:hlinkClick r:id="" action="ppaction://hlinkshowjump?jump=nextslide"/>
          </p:cNvPr>
          <p:cNvSpPr/>
          <p:nvPr/>
        </p:nvSpPr>
        <p:spPr>
          <a:xfrm>
            <a:off x="4638675" y="3920984"/>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9" name="Rectangle 18">
            <a:hlinkClick r:id="" action="ppaction://hlinkshowjump?jump=nextslide"/>
          </p:cNvPr>
          <p:cNvSpPr/>
          <p:nvPr/>
        </p:nvSpPr>
        <p:spPr>
          <a:xfrm>
            <a:off x="482600" y="5149709"/>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0"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339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317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512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327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230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482975" y="3733800"/>
            <a:ext cx="5162550" cy="156966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4800" b="1" dirty="0" smtClean="0">
                <a:solidFill>
                  <a:srgbClr val="DD3336"/>
                </a:solidFill>
                <a:latin typeface="Amaranth" panose="02000503050000020004" pitchFamily="50" charset="0"/>
                <a:ea typeface="Sniglet" pitchFamily="2" charset="0"/>
              </a:rPr>
              <a:t>You’ve completed the quiz. Amazing!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614363"/>
            <a:ext cx="5230813"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0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0598" y="2522963"/>
            <a:ext cx="7627752" cy="3438442"/>
          </a:xfrm>
          <a:prstGeom prst="rect">
            <a:avLst/>
          </a:prstGeom>
        </p:spPr>
      </p:pic>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What Is Culture?</a:t>
            </a:r>
            <a:endParaRPr lang="en-US" sz="3600" dirty="0">
              <a:solidFill>
                <a:srgbClr val="DD3336"/>
              </a:solidFill>
            </a:endParaRPr>
          </a:p>
        </p:txBody>
      </p:sp>
      <p:sp>
        <p:nvSpPr>
          <p:cNvPr id="6" name="Rectangle 5"/>
          <p:cNvSpPr/>
          <p:nvPr/>
        </p:nvSpPr>
        <p:spPr>
          <a:xfrm>
            <a:off x="760598" y="1483364"/>
            <a:ext cx="7627752" cy="910607"/>
          </a:xfrm>
          <a:prstGeom prst="rect">
            <a:avLst/>
          </a:prstGeom>
          <a:solidFill>
            <a:srgbClr val="FFEB8C"/>
          </a:solidFill>
        </p:spPr>
        <p:txBody>
          <a:bodyPr wrap="square" lIns="108000" tIns="108000" rIns="108000" bIns="108000">
            <a:spAutoFit/>
          </a:bodyPr>
          <a:lstStyle/>
          <a:p>
            <a:pPr>
              <a:spcBef>
                <a:spcPct val="0"/>
              </a:spcBef>
            </a:pPr>
            <a:r>
              <a:rPr lang="en-GB" altLang="en-US" sz="1500" b="1" dirty="0">
                <a:solidFill>
                  <a:srgbClr val="DD3336"/>
                </a:solidFill>
                <a:ea typeface="MS PGothic" panose="020B0600070205080204" pitchFamily="34" charset="-128"/>
              </a:rPr>
              <a:t>We all belong to a culture</a:t>
            </a:r>
            <a:r>
              <a:rPr lang="en-GB" altLang="en-US" sz="1500" b="1" dirty="0" smtClean="0">
                <a:solidFill>
                  <a:srgbClr val="DD3336"/>
                </a:solidFill>
                <a:ea typeface="MS PGothic" panose="020B0600070205080204" pitchFamily="34" charset="-128"/>
              </a:rPr>
              <a:t>!</a:t>
            </a:r>
            <a:endParaRPr lang="en-GB" altLang="en-US" sz="1500" dirty="0">
              <a:solidFill>
                <a:srgbClr val="DD3336"/>
              </a:solidFill>
              <a:ea typeface="MS PGothic" panose="020B0600070205080204" pitchFamily="34" charset="-128"/>
            </a:endParaRPr>
          </a:p>
          <a:p>
            <a:pPr>
              <a:spcBef>
                <a:spcPct val="0"/>
              </a:spcBef>
            </a:pPr>
            <a:r>
              <a:rPr lang="en-GB" altLang="en-US" sz="1500" dirty="0" smtClean="0">
                <a:ea typeface="MS PGothic" panose="020B0600070205080204" pitchFamily="34" charset="-128"/>
              </a:rPr>
              <a:t>We </a:t>
            </a:r>
            <a:r>
              <a:rPr lang="en-GB" altLang="en-US" sz="1500" dirty="0" smtClean="0">
                <a:ea typeface="MS PGothic" panose="020B0600070205080204" pitchFamily="34" charset="-128"/>
              </a:rPr>
              <a:t>can show our culture in different ways, </a:t>
            </a:r>
            <a:r>
              <a:rPr lang="en-GB" altLang="en-US" sz="1500" dirty="0">
                <a:ea typeface="MS PGothic" panose="020B0600070205080204" pitchFamily="34" charset="-128"/>
              </a:rPr>
              <a:t>like how we dress, what we eat, how we speak (language), what we believe (religion) and how we play.</a:t>
            </a:r>
          </a:p>
        </p:txBody>
      </p:sp>
      <p:pic>
        <p:nvPicPr>
          <p:cNvPr id="18"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9364"/>
            <a:ext cx="864000" cy="864000"/>
          </a:xfrm>
          <a:prstGeom prst="rect">
            <a:avLst/>
          </a:prstGeom>
        </p:spPr>
      </p:pic>
    </p:spTree>
    <p:extLst>
      <p:ext uri="{BB962C8B-B14F-4D97-AF65-F5344CB8AC3E}">
        <p14:creationId xmlns:p14="http://schemas.microsoft.com/office/powerpoint/2010/main" val="955853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1998" y="1598785"/>
            <a:ext cx="3816350" cy="3983158"/>
          </a:xfrm>
          <a:prstGeom prst="rect">
            <a:avLst/>
          </a:prstGeom>
          <a:solidFill>
            <a:srgbClr val="DD333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My Culture Pizza</a:t>
            </a:r>
            <a:endParaRPr lang="en-US" sz="3600" dirty="0">
              <a:solidFill>
                <a:srgbClr val="DD3336"/>
              </a:solidFill>
            </a:endParaRPr>
          </a:p>
        </p:txBody>
      </p:sp>
      <p:pic>
        <p:nvPicPr>
          <p:cNvPr id="6"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9364"/>
            <a:ext cx="864000" cy="864000"/>
          </a:xfrm>
          <a:prstGeom prst="rect">
            <a:avLst/>
          </a:prstGeom>
        </p:spPr>
      </p:pic>
      <p:sp>
        <p:nvSpPr>
          <p:cNvPr id="10" name="Rectangle 9"/>
          <p:cNvSpPr/>
          <p:nvPr/>
        </p:nvSpPr>
        <p:spPr>
          <a:xfrm>
            <a:off x="755650" y="1598785"/>
            <a:ext cx="3816350" cy="3983158"/>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8"/>
          <p:cNvSpPr txBox="1">
            <a:spLocks noChangeArrowheads="1"/>
          </p:cNvSpPr>
          <p:nvPr/>
        </p:nvSpPr>
        <p:spPr bwMode="auto">
          <a:xfrm>
            <a:off x="755652" y="1957815"/>
            <a:ext cx="3816348" cy="326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ea typeface="MS PGothic" panose="020B0600070205080204" pitchFamily="34" charset="-128"/>
              </a:rPr>
              <a:t>What is your culture like?</a:t>
            </a:r>
          </a:p>
          <a:p>
            <a:pPr eaLnBrk="1" hangingPunct="1">
              <a:lnSpc>
                <a:spcPct val="100000"/>
              </a:lnSpc>
              <a:spcBef>
                <a:spcPct val="0"/>
              </a:spcBef>
              <a:buFontTx/>
              <a:buNone/>
            </a:pPr>
            <a:endParaRPr lang="en-GB" altLang="en-US" dirty="0">
              <a:solidFill>
                <a:schemeClr val="tx1"/>
              </a:solidFill>
              <a:ea typeface="MS PGothic" panose="020B0600070205080204" pitchFamily="34" charset="-128"/>
            </a:endParaRPr>
          </a:p>
          <a:p>
            <a:pPr eaLnBrk="1" hangingPunct="1">
              <a:lnSpc>
                <a:spcPct val="100000"/>
              </a:lnSpc>
              <a:spcBef>
                <a:spcPct val="0"/>
              </a:spcBef>
              <a:buFontTx/>
              <a:buNone/>
            </a:pPr>
            <a:r>
              <a:rPr lang="en-GB" altLang="en-US" dirty="0">
                <a:solidFill>
                  <a:schemeClr val="tx1"/>
                </a:solidFill>
                <a:ea typeface="MS PGothic" panose="020B0600070205080204" pitchFamily="34" charset="-128"/>
              </a:rPr>
              <a:t>What traditions, dress, language, religions exist in your culture</a:t>
            </a:r>
            <a:r>
              <a:rPr lang="en-GB" altLang="en-US" dirty="0" smtClean="0">
                <a:solidFill>
                  <a:schemeClr val="tx1"/>
                </a:solidFill>
                <a:ea typeface="MS PGothic" panose="020B0600070205080204" pitchFamily="34" charset="-128"/>
              </a:rPr>
              <a:t>?</a:t>
            </a:r>
            <a:endParaRPr lang="en-GB" altLang="en-US" dirty="0">
              <a:solidFill>
                <a:schemeClr val="tx1"/>
              </a:solidFill>
              <a:ea typeface="MS PGothic" panose="020B0600070205080204" pitchFamily="34" charset="-128"/>
            </a:endParaRPr>
          </a:p>
          <a:p>
            <a:pPr eaLnBrk="1" hangingPunct="1">
              <a:lnSpc>
                <a:spcPct val="100000"/>
              </a:lnSpc>
              <a:spcBef>
                <a:spcPct val="0"/>
              </a:spcBef>
              <a:buFontTx/>
              <a:buNone/>
            </a:pPr>
            <a:endParaRPr lang="en-GB" altLang="en-US" dirty="0">
              <a:solidFill>
                <a:schemeClr val="tx1"/>
              </a:solidFill>
              <a:ea typeface="MS PGothic" panose="020B0600070205080204" pitchFamily="34" charset="-128"/>
            </a:endParaRPr>
          </a:p>
          <a:p>
            <a:pPr eaLnBrk="1" hangingPunct="1">
              <a:lnSpc>
                <a:spcPct val="100000"/>
              </a:lnSpc>
              <a:spcBef>
                <a:spcPct val="0"/>
              </a:spcBef>
              <a:buFontTx/>
              <a:buNone/>
            </a:pPr>
            <a:r>
              <a:rPr lang="en-GB" altLang="en-US" dirty="0">
                <a:solidFill>
                  <a:schemeClr val="tx1"/>
                </a:solidFill>
                <a:ea typeface="MS PGothic" panose="020B0600070205080204" pitchFamily="34" charset="-128"/>
              </a:rPr>
              <a:t>Think about your own culture. </a:t>
            </a:r>
            <a:endParaRPr lang="en-GB" altLang="en-US" dirty="0" smtClean="0">
              <a:solidFill>
                <a:schemeClr val="tx1"/>
              </a:solidFill>
              <a:ea typeface="MS PGothic" panose="020B0600070205080204" pitchFamily="34" charset="-128"/>
            </a:endParaRPr>
          </a:p>
          <a:p>
            <a:pPr eaLnBrk="1" hangingPunct="1">
              <a:lnSpc>
                <a:spcPct val="100000"/>
              </a:lnSpc>
              <a:spcBef>
                <a:spcPct val="0"/>
              </a:spcBef>
              <a:buFontTx/>
              <a:buNone/>
            </a:pPr>
            <a:r>
              <a:rPr lang="en-GB" altLang="en-US" dirty="0" smtClean="0">
                <a:solidFill>
                  <a:schemeClr val="tx1"/>
                </a:solidFill>
                <a:ea typeface="MS PGothic" panose="020B0600070205080204" pitchFamily="34" charset="-128"/>
              </a:rPr>
              <a:t/>
            </a:r>
            <a:br>
              <a:rPr lang="en-GB" altLang="en-US" dirty="0" smtClean="0">
                <a:solidFill>
                  <a:schemeClr val="tx1"/>
                </a:solidFill>
                <a:ea typeface="MS PGothic" panose="020B0600070205080204" pitchFamily="34" charset="-128"/>
              </a:rPr>
            </a:br>
            <a:r>
              <a:rPr lang="en-GB" altLang="en-US" dirty="0" smtClean="0">
                <a:solidFill>
                  <a:schemeClr val="tx1"/>
                </a:solidFill>
                <a:ea typeface="MS PGothic" panose="020B0600070205080204" pitchFamily="34" charset="-128"/>
              </a:rPr>
              <a:t>You </a:t>
            </a:r>
            <a:r>
              <a:rPr lang="en-GB" altLang="en-US" dirty="0">
                <a:solidFill>
                  <a:schemeClr val="tx1"/>
                </a:solidFill>
                <a:ea typeface="MS PGothic" panose="020B0600070205080204" pitchFamily="34" charset="-128"/>
              </a:rPr>
              <a:t>are going to make your own </a:t>
            </a:r>
            <a:r>
              <a:rPr lang="en-GB" altLang="en-US" dirty="0" smtClean="0">
                <a:solidFill>
                  <a:schemeClr val="tx1"/>
                </a:solidFill>
                <a:ea typeface="MS PGothic" panose="020B0600070205080204" pitchFamily="34" charset="-128"/>
              </a:rPr>
              <a:t>culture pizza </a:t>
            </a:r>
            <a:r>
              <a:rPr lang="en-GB" altLang="en-US" dirty="0">
                <a:solidFill>
                  <a:schemeClr val="tx1"/>
                </a:solidFill>
                <a:ea typeface="MS PGothic" panose="020B0600070205080204" pitchFamily="34" charset="-128"/>
              </a:rPr>
              <a:t>to show all the ingredients that go into your </a:t>
            </a:r>
            <a:r>
              <a:rPr lang="en-GB" altLang="en-US" dirty="0" smtClean="0">
                <a:solidFill>
                  <a:schemeClr val="tx1"/>
                </a:solidFill>
                <a:ea typeface="MS PGothic" panose="020B0600070205080204" pitchFamily="34" charset="-128"/>
              </a:rPr>
              <a:t/>
            </a:r>
            <a:br>
              <a:rPr lang="en-GB" altLang="en-US" dirty="0" smtClean="0">
                <a:solidFill>
                  <a:schemeClr val="tx1"/>
                </a:solidFill>
                <a:ea typeface="MS PGothic" panose="020B0600070205080204" pitchFamily="34" charset="-128"/>
              </a:rPr>
            </a:br>
            <a:r>
              <a:rPr lang="en-GB" altLang="en-US" dirty="0" smtClean="0">
                <a:solidFill>
                  <a:schemeClr val="tx1"/>
                </a:solidFill>
                <a:ea typeface="MS PGothic" panose="020B0600070205080204" pitchFamily="34" charset="-128"/>
              </a:rPr>
              <a:t>own </a:t>
            </a:r>
            <a:r>
              <a:rPr lang="en-GB" altLang="en-US" dirty="0">
                <a:solidFill>
                  <a:schemeClr val="tx1"/>
                </a:solidFill>
                <a:ea typeface="MS PGothic" panose="020B0600070205080204" pitchFamily="34" charset="-128"/>
              </a:rPr>
              <a:t>culture</a:t>
            </a:r>
            <a:r>
              <a:rPr lang="en-GB" altLang="en-US" dirty="0" smtClean="0">
                <a:solidFill>
                  <a:schemeClr val="tx1"/>
                </a:solidFill>
                <a:ea typeface="MS PGothic" panose="020B0600070205080204" pitchFamily="34" charset="-128"/>
              </a:rPr>
              <a:t>.</a:t>
            </a:r>
            <a:endParaRPr lang="en-GB" altLang="en-US" dirty="0">
              <a:solidFill>
                <a:schemeClr val="tx1"/>
              </a:solidFill>
              <a:ea typeface="MS PGothic" panose="020B0600070205080204" pitchFamily="34" charset="-128"/>
            </a:endParaRPr>
          </a:p>
        </p:txBody>
      </p:sp>
      <p:pic>
        <p:nvPicPr>
          <p:cNvPr id="2" name="Picture 1"/>
          <p:cNvPicPr>
            <a:picLocks noChangeAspect="1"/>
          </p:cNvPicPr>
          <p:nvPr/>
        </p:nvPicPr>
        <p:blipFill>
          <a:blip r:embed="rId3"/>
          <a:stretch>
            <a:fillRect/>
          </a:stretch>
        </p:blipFill>
        <p:spPr>
          <a:xfrm>
            <a:off x="4651136" y="1668358"/>
            <a:ext cx="2584928" cy="2584928"/>
          </a:xfrm>
          <a:prstGeom prst="rect">
            <a:avLst/>
          </a:prstGeom>
          <a:ln>
            <a:noFill/>
          </a:ln>
          <a:effectLst>
            <a:outerShdw blurRad="292100" dist="139700" dir="2700000" algn="tl" rotWithShape="0">
              <a:srgbClr val="333333">
                <a:alpha val="44000"/>
              </a:srgbClr>
            </a:outerShdw>
          </a:effectLst>
        </p:spPr>
      </p:pic>
      <p:pic>
        <p:nvPicPr>
          <p:cNvPr id="3" name="Picture 2"/>
          <p:cNvPicPr>
            <a:picLocks noChangeAspect="1"/>
          </p:cNvPicPr>
          <p:nvPr/>
        </p:nvPicPr>
        <p:blipFill>
          <a:blip r:embed="rId4"/>
          <a:stretch>
            <a:fillRect/>
          </a:stretch>
        </p:blipFill>
        <p:spPr>
          <a:xfrm>
            <a:off x="5708134" y="2902112"/>
            <a:ext cx="2591025" cy="2591025"/>
          </a:xfrm>
          <a:prstGeom prst="rect">
            <a:avLst/>
          </a:prstGeom>
          <a:ln>
            <a:noFill/>
          </a:ln>
          <a:effectLst>
            <a:outerShdw blurRad="292100" dist="139700" dir="2700000" algn="tl" rotWithShape="0">
              <a:srgbClr val="333333">
                <a:alpha val="44000"/>
              </a:srgbClr>
            </a:outerShdw>
          </a:effectLst>
        </p:spPr>
      </p:pic>
    </p:spTree>
    <p:extLst>
      <p:ext uri="{BB962C8B-B14F-4D97-AF65-F5344CB8AC3E}">
        <p14:creationId xmlns:p14="http://schemas.microsoft.com/office/powerpoint/2010/main" val="85892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My Culture Pizza</a:t>
            </a:r>
            <a:endParaRPr lang="en-US" sz="3600" dirty="0">
              <a:solidFill>
                <a:srgbClr val="DD3336"/>
              </a:solidFill>
            </a:endParaRPr>
          </a:p>
        </p:txBody>
      </p:sp>
      <p:pic>
        <p:nvPicPr>
          <p:cNvPr id="6"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9364"/>
            <a:ext cx="864000" cy="864000"/>
          </a:xfrm>
          <a:prstGeom prst="rect">
            <a:avLst/>
          </a:prstGeom>
        </p:spPr>
      </p:pic>
      <p:sp>
        <p:nvSpPr>
          <p:cNvPr id="7" name="Rectangle 6"/>
          <p:cNvSpPr/>
          <p:nvPr/>
        </p:nvSpPr>
        <p:spPr>
          <a:xfrm>
            <a:off x="443345" y="1497188"/>
            <a:ext cx="8248709" cy="4504548"/>
          </a:xfrm>
          <a:prstGeom prst="rect">
            <a:avLst/>
          </a:prstGeom>
          <a:solidFill>
            <a:srgbClr val="DD333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421040" y="1538621"/>
            <a:ext cx="6301920" cy="4421681"/>
            <a:chOff x="-1482293" y="1538621"/>
            <a:chExt cx="6301920" cy="442168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293" y="1538621"/>
              <a:ext cx="3126747" cy="442168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880" y="1538621"/>
              <a:ext cx="3126747" cy="4421681"/>
            </a:xfrm>
            <a:prstGeom prst="rect">
              <a:avLst/>
            </a:prstGeom>
          </p:spPr>
        </p:pic>
      </p:grpSp>
    </p:spTree>
    <p:extLst>
      <p:ext uri="{BB962C8B-B14F-4D97-AF65-F5344CB8AC3E}">
        <p14:creationId xmlns:p14="http://schemas.microsoft.com/office/powerpoint/2010/main" val="726044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4674658" y="380362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2547" b="20464"/>
          <a:stretch/>
        </p:blipFill>
        <p:spPr>
          <a:xfrm>
            <a:off x="4674658" y="3847136"/>
            <a:ext cx="1551481" cy="1755129"/>
          </a:xfrm>
          <a:prstGeom prst="rect">
            <a:avLst/>
          </a:prstGeom>
        </p:spPr>
      </p:pic>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Key Words</a:t>
            </a:r>
            <a:endParaRPr lang="en-US" sz="3600" dirty="0">
              <a:solidFill>
                <a:srgbClr val="DD3336"/>
              </a:solidFill>
            </a:endParaRPr>
          </a:p>
        </p:txBody>
      </p:sp>
      <p:sp>
        <p:nvSpPr>
          <p:cNvPr id="31" name="Rounded Rectangle 30"/>
          <p:cNvSpPr/>
          <p:nvPr/>
        </p:nvSpPr>
        <p:spPr>
          <a:xfrm>
            <a:off x="755650" y="163988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Rounded Rectangle 41"/>
          <p:cNvSpPr/>
          <p:nvPr/>
        </p:nvSpPr>
        <p:spPr>
          <a:xfrm>
            <a:off x="2715154" y="163988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Rounded Rectangle 42"/>
          <p:cNvSpPr/>
          <p:nvPr/>
        </p:nvSpPr>
        <p:spPr>
          <a:xfrm>
            <a:off x="4674658" y="163988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Rounded Rectangle 43"/>
          <p:cNvSpPr/>
          <p:nvPr/>
        </p:nvSpPr>
        <p:spPr>
          <a:xfrm>
            <a:off x="6634162" y="163988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Rounded Rectangle 44"/>
          <p:cNvSpPr/>
          <p:nvPr/>
        </p:nvSpPr>
        <p:spPr>
          <a:xfrm>
            <a:off x="755650" y="380362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Rounded Rectangle 45"/>
          <p:cNvSpPr/>
          <p:nvPr/>
        </p:nvSpPr>
        <p:spPr>
          <a:xfrm>
            <a:off x="2715154" y="380362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Rounded Rectangle 47"/>
          <p:cNvSpPr/>
          <p:nvPr/>
        </p:nvSpPr>
        <p:spPr>
          <a:xfrm>
            <a:off x="6634162" y="3803628"/>
            <a:ext cx="1754188" cy="1798637"/>
          </a:xfrm>
          <a:prstGeom prst="roundRect">
            <a:avLst/>
          </a:prstGeom>
          <a:solidFill>
            <a:srgbClr val="FDF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TextBox 48"/>
          <p:cNvSpPr txBox="1"/>
          <p:nvPr/>
        </p:nvSpPr>
        <p:spPr>
          <a:xfrm>
            <a:off x="755650" y="2943417"/>
            <a:ext cx="1754188" cy="495108"/>
          </a:xfrm>
          <a:prstGeom prst="rect">
            <a:avLst/>
          </a:prstGeom>
          <a:noFill/>
        </p:spPr>
        <p:txBody>
          <a:bodyPr wrap="square" lIns="108000" tIns="108000" rIns="108000" bIns="108000" rtlCol="0">
            <a:spAutoFit/>
          </a:bodyPr>
          <a:lstStyle/>
          <a:p>
            <a:pPr algn="ctr"/>
            <a:r>
              <a:rPr lang="en-GB" dirty="0" smtClean="0"/>
              <a:t>culture</a:t>
            </a:r>
            <a:endParaRPr lang="en-GB" dirty="0"/>
          </a:p>
        </p:txBody>
      </p:sp>
      <p:sp>
        <p:nvSpPr>
          <p:cNvPr id="50" name="TextBox 49"/>
          <p:cNvSpPr txBox="1"/>
          <p:nvPr/>
        </p:nvSpPr>
        <p:spPr>
          <a:xfrm>
            <a:off x="2715154" y="2294977"/>
            <a:ext cx="1754188" cy="495108"/>
          </a:xfrm>
          <a:prstGeom prst="rect">
            <a:avLst/>
          </a:prstGeom>
          <a:noFill/>
        </p:spPr>
        <p:txBody>
          <a:bodyPr wrap="square" lIns="108000" tIns="108000" rIns="108000" bIns="108000" rtlCol="0">
            <a:spAutoFit/>
          </a:bodyPr>
          <a:lstStyle/>
          <a:p>
            <a:pPr algn="ctr"/>
            <a:r>
              <a:rPr lang="en-GB" dirty="0" smtClean="0"/>
              <a:t>traditions</a:t>
            </a:r>
            <a:endParaRPr lang="en-GB" dirty="0"/>
          </a:p>
        </p:txBody>
      </p:sp>
      <p:sp>
        <p:nvSpPr>
          <p:cNvPr id="51" name="TextBox 50"/>
          <p:cNvSpPr txBox="1"/>
          <p:nvPr/>
        </p:nvSpPr>
        <p:spPr>
          <a:xfrm>
            <a:off x="4674658" y="2294977"/>
            <a:ext cx="1754188" cy="495108"/>
          </a:xfrm>
          <a:prstGeom prst="rect">
            <a:avLst/>
          </a:prstGeom>
          <a:noFill/>
        </p:spPr>
        <p:txBody>
          <a:bodyPr wrap="square" lIns="108000" tIns="108000" rIns="108000" bIns="108000" rtlCol="0">
            <a:spAutoFit/>
          </a:bodyPr>
          <a:lstStyle/>
          <a:p>
            <a:pPr algn="ctr"/>
            <a:r>
              <a:rPr lang="en-GB" dirty="0" smtClean="0"/>
              <a:t>festivals</a:t>
            </a:r>
            <a:endParaRPr lang="en-GB" dirty="0"/>
          </a:p>
        </p:txBody>
      </p:sp>
      <p:sp>
        <p:nvSpPr>
          <p:cNvPr id="52" name="TextBox 51"/>
          <p:cNvSpPr txBox="1"/>
          <p:nvPr/>
        </p:nvSpPr>
        <p:spPr>
          <a:xfrm>
            <a:off x="6634162" y="2294977"/>
            <a:ext cx="1754188" cy="495108"/>
          </a:xfrm>
          <a:prstGeom prst="rect">
            <a:avLst/>
          </a:prstGeom>
          <a:noFill/>
        </p:spPr>
        <p:txBody>
          <a:bodyPr wrap="square" lIns="108000" tIns="108000" rIns="108000" bIns="108000" rtlCol="0">
            <a:spAutoFit/>
          </a:bodyPr>
          <a:lstStyle/>
          <a:p>
            <a:pPr algn="ctr"/>
            <a:r>
              <a:rPr lang="en-GB" dirty="0" smtClean="0"/>
              <a:t>celebrations</a:t>
            </a:r>
            <a:endParaRPr lang="en-GB" dirty="0"/>
          </a:p>
        </p:txBody>
      </p:sp>
      <p:sp>
        <p:nvSpPr>
          <p:cNvPr id="53" name="TextBox 52"/>
          <p:cNvSpPr txBox="1"/>
          <p:nvPr/>
        </p:nvSpPr>
        <p:spPr>
          <a:xfrm>
            <a:off x="755650" y="5088192"/>
            <a:ext cx="1754188" cy="464331"/>
          </a:xfrm>
          <a:prstGeom prst="rect">
            <a:avLst/>
          </a:prstGeom>
          <a:noFill/>
        </p:spPr>
        <p:txBody>
          <a:bodyPr wrap="square" lIns="108000" tIns="108000" rIns="108000" bIns="108000" rtlCol="0">
            <a:spAutoFit/>
          </a:bodyPr>
          <a:lstStyle/>
          <a:p>
            <a:pPr algn="ctr"/>
            <a:r>
              <a:rPr lang="en-GB" sz="1600" dirty="0" smtClean="0"/>
              <a:t>Chinese New Year</a:t>
            </a:r>
            <a:endParaRPr lang="en-GB" sz="1600" dirty="0"/>
          </a:p>
        </p:txBody>
      </p:sp>
      <p:sp>
        <p:nvSpPr>
          <p:cNvPr id="54" name="TextBox 53"/>
          <p:cNvSpPr txBox="1"/>
          <p:nvPr/>
        </p:nvSpPr>
        <p:spPr>
          <a:xfrm>
            <a:off x="2715154" y="4455392"/>
            <a:ext cx="1754188" cy="495108"/>
          </a:xfrm>
          <a:prstGeom prst="rect">
            <a:avLst/>
          </a:prstGeom>
          <a:noFill/>
        </p:spPr>
        <p:txBody>
          <a:bodyPr wrap="square" lIns="108000" tIns="108000" rIns="108000" bIns="108000" rtlCol="0">
            <a:spAutoFit/>
          </a:bodyPr>
          <a:lstStyle/>
          <a:p>
            <a:pPr algn="ctr"/>
            <a:r>
              <a:rPr lang="en-GB" dirty="0" smtClean="0"/>
              <a:t>debt</a:t>
            </a:r>
            <a:endParaRPr lang="en-GB" dirty="0"/>
          </a:p>
        </p:txBody>
      </p:sp>
      <p:sp>
        <p:nvSpPr>
          <p:cNvPr id="55" name="TextBox 54"/>
          <p:cNvSpPr txBox="1"/>
          <p:nvPr/>
        </p:nvSpPr>
        <p:spPr>
          <a:xfrm>
            <a:off x="5537770" y="4744538"/>
            <a:ext cx="891075" cy="495108"/>
          </a:xfrm>
          <a:prstGeom prst="rect">
            <a:avLst/>
          </a:prstGeom>
          <a:noFill/>
        </p:spPr>
        <p:txBody>
          <a:bodyPr wrap="square" lIns="108000" tIns="108000" rIns="108000" bIns="108000" rtlCol="0">
            <a:spAutoFit/>
          </a:bodyPr>
          <a:lstStyle/>
          <a:p>
            <a:pPr algn="ctr"/>
            <a:r>
              <a:rPr lang="en-GB" dirty="0" smtClean="0"/>
              <a:t>dragon</a:t>
            </a:r>
            <a:endParaRPr lang="en-GB" dirty="0"/>
          </a:p>
        </p:txBody>
      </p:sp>
      <p:sp>
        <p:nvSpPr>
          <p:cNvPr id="56" name="TextBox 55"/>
          <p:cNvSpPr txBox="1"/>
          <p:nvPr/>
        </p:nvSpPr>
        <p:spPr>
          <a:xfrm>
            <a:off x="6634162" y="5107157"/>
            <a:ext cx="1754188" cy="495108"/>
          </a:xfrm>
          <a:prstGeom prst="rect">
            <a:avLst/>
          </a:prstGeom>
          <a:noFill/>
        </p:spPr>
        <p:txBody>
          <a:bodyPr wrap="square" lIns="108000" tIns="108000" rIns="108000" bIns="108000" rtlCol="0">
            <a:spAutoFit/>
          </a:bodyPr>
          <a:lstStyle/>
          <a:p>
            <a:pPr algn="ctr"/>
            <a:r>
              <a:rPr lang="en-GB" dirty="0" smtClean="0"/>
              <a:t>symbol</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91" y="1777301"/>
            <a:ext cx="1482106" cy="116611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691" y="3922076"/>
            <a:ext cx="1482106" cy="1166116"/>
          </a:xfrm>
          <a:prstGeom prst="rect">
            <a:avLst/>
          </a:prstGeom>
        </p:spPr>
      </p:pic>
      <p:sp>
        <p:nvSpPr>
          <p:cNvPr id="8" name="Isosceles Triangle 7"/>
          <p:cNvSpPr/>
          <p:nvPr/>
        </p:nvSpPr>
        <p:spPr>
          <a:xfrm>
            <a:off x="4553895" y="5413822"/>
            <a:ext cx="241526" cy="277402"/>
          </a:xfrm>
          <a:prstGeom prst="triangle">
            <a:avLst/>
          </a:prstGeom>
          <a:solidFill>
            <a:srgbClr val="F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9246" y="4007374"/>
            <a:ext cx="904019" cy="99551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Gong Hey Fat Choy!</a:t>
            </a:r>
            <a:endParaRPr lang="en-US" sz="3600" dirty="0">
              <a:solidFill>
                <a:srgbClr val="DD3336"/>
              </a:solidFill>
            </a:endParaRPr>
          </a:p>
        </p:txBody>
      </p:sp>
      <p:pic>
        <p:nvPicPr>
          <p:cNvPr id="1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7" name="Group 16"/>
          <p:cNvGrpSpPr/>
          <p:nvPr/>
        </p:nvGrpSpPr>
        <p:grpSpPr>
          <a:xfrm>
            <a:off x="755649" y="1494472"/>
            <a:ext cx="3740057" cy="4389091"/>
            <a:chOff x="4648292" y="1625489"/>
            <a:chExt cx="3740057" cy="4262324"/>
          </a:xfrm>
        </p:grpSpPr>
        <p:sp>
          <p:nvSpPr>
            <p:cNvPr id="18" name="Rectangle 17"/>
            <p:cNvSpPr/>
            <p:nvPr/>
          </p:nvSpPr>
          <p:spPr>
            <a:xfrm>
              <a:off x="4648293" y="1625489"/>
              <a:ext cx="3740056" cy="4262324"/>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648292" y="2036753"/>
              <a:ext cx="3740057" cy="3708791"/>
            </a:xfrm>
            <a:prstGeom prst="rect">
              <a:avLst/>
            </a:prstGeom>
          </p:spPr>
          <p:txBody>
            <a:bodyPr wrap="square" lIns="108000" tIns="108000" rIns="108000" bIns="108000">
              <a:spAutoFit/>
            </a:bodyPr>
            <a:lstStyle/>
            <a:p>
              <a:pPr lvl="0"/>
              <a:r>
                <a:rPr lang="en-GB" dirty="0"/>
                <a:t>Chinese New Year is a very important part of Chinese culture and Chinese life in general. </a:t>
              </a:r>
            </a:p>
            <a:p>
              <a:pPr lvl="0"/>
              <a:endParaRPr lang="en-GB" dirty="0"/>
            </a:p>
            <a:p>
              <a:r>
                <a:rPr lang="en-GB" dirty="0" smtClean="0"/>
                <a:t>This year Chinese </a:t>
              </a:r>
              <a:r>
                <a:rPr lang="en-GB" dirty="0"/>
                <a:t>New </a:t>
              </a:r>
              <a:r>
                <a:rPr lang="en-GB" dirty="0" smtClean="0"/>
                <a:t>Year will be on the 12</a:t>
              </a:r>
              <a:r>
                <a:rPr lang="en-GB" baseline="30000" dirty="0" smtClean="0"/>
                <a:t>th</a:t>
              </a:r>
              <a:r>
                <a:rPr lang="en-GB" dirty="0" smtClean="0"/>
                <a:t> of February</a:t>
              </a:r>
              <a:r>
                <a:rPr lang="en-GB" dirty="0"/>
                <a:t>. The New Year lasts about a week or more. </a:t>
              </a:r>
              <a:endParaRPr lang="en-GB" dirty="0" smtClean="0"/>
            </a:p>
            <a:p>
              <a:endParaRPr lang="en-GB" dirty="0"/>
            </a:p>
            <a:p>
              <a:pPr lvl="0"/>
              <a:r>
                <a:rPr lang="en-GB" dirty="0" smtClean="0"/>
                <a:t>Each New Year, China celebrates an animals from the story of the ‘Great Race’. This year the Animal is the Ox.</a:t>
              </a:r>
            </a:p>
            <a:p>
              <a:pPr lvl="0"/>
              <a:endParaRPr lang="en-GB" dirty="0"/>
            </a:p>
            <a:p>
              <a:pPr lvl="0"/>
              <a:endParaRPr lang="en-GB" dirty="0"/>
            </a:p>
          </p:txBody>
        </p:sp>
      </p:grpSp>
      <p:pic>
        <p:nvPicPr>
          <p:cNvPr id="7" name="Picture 6"/>
          <p:cNvPicPr>
            <a:picLocks noChangeAspect="1"/>
          </p:cNvPicPr>
          <p:nvPr/>
        </p:nvPicPr>
        <p:blipFill rotWithShape="1">
          <a:blip r:embed="rId3"/>
          <a:srcRect b="5089"/>
          <a:stretch/>
        </p:blipFill>
        <p:spPr>
          <a:xfrm>
            <a:off x="4642956" y="3760004"/>
            <a:ext cx="3743268" cy="2123559"/>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7165" t="5018" r="7165"/>
          <a:stretch/>
        </p:blipFill>
        <p:spPr>
          <a:xfrm>
            <a:off x="4646260" y="1494472"/>
            <a:ext cx="3742090" cy="2155495"/>
          </a:xfrm>
          <a:prstGeom prst="rect">
            <a:avLst/>
          </a:prstGeom>
        </p:spPr>
      </p:pic>
      <p:sp>
        <p:nvSpPr>
          <p:cNvPr id="9" name="TextBox 21"/>
          <p:cNvSpPr txBox="1">
            <a:spLocks noChangeArrowheads="1"/>
          </p:cNvSpPr>
          <p:nvPr/>
        </p:nvSpPr>
        <p:spPr bwMode="auto">
          <a:xfrm>
            <a:off x="4572000" y="6230569"/>
            <a:ext cx="3816350" cy="17666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BPreplay" panose="02000503000000020004" pitchFamily="50" charset="0"/>
              </a:rPr>
              <a:t>Photo courtesy of  </a:t>
            </a:r>
            <a:r>
              <a:rPr lang="en-GB" altLang="en-US" sz="500" dirty="0" err="1" smtClean="0">
                <a:latin typeface="BPreplay" panose="02000503000000020004" pitchFamily="50" charset="0"/>
              </a:rPr>
              <a:t>ahisgett</a:t>
            </a:r>
            <a:r>
              <a:rPr lang="en-GB" altLang="en-US" sz="500" dirty="0" smtClean="0">
                <a:latin typeface="BPreplay" panose="02000503000000020004" pitchFamily="50" charset="0"/>
              </a:rPr>
              <a:t> and </a:t>
            </a:r>
            <a:r>
              <a:rPr lang="en-GB" altLang="en-US" sz="500" dirty="0" err="1" smtClean="0">
                <a:latin typeface="BPreplay" panose="02000503000000020004" pitchFamily="50" charset="0"/>
              </a:rPr>
              <a:t>PreciousBytes</a:t>
            </a:r>
            <a:r>
              <a:rPr lang="en-GB" altLang="en-US" sz="500" dirty="0" smtClean="0">
                <a:latin typeface="BPreplay" panose="02000503000000020004" pitchFamily="50" charset="0"/>
              </a:rPr>
              <a:t> (@</a:t>
            </a:r>
            <a:r>
              <a:rPr lang="en-GB" altLang="en-US" sz="500" dirty="0">
                <a:latin typeface="BPreplay" panose="02000503000000020004" pitchFamily="50" charset="0"/>
              </a:rPr>
              <a:t>flickr.com) - granted under creative commons licence </a:t>
            </a:r>
            <a:r>
              <a:rPr lang="en-GB" altLang="en-US" sz="500" dirty="0" smtClean="0">
                <a:latin typeface="BPreplay" panose="02000503000000020004" pitchFamily="50" charset="0"/>
              </a:rPr>
              <a:t>– attribution</a:t>
            </a:r>
            <a:endParaRPr lang="en-GB" altLang="en-US" sz="500" dirty="0">
              <a:latin typeface="BPreplay" panose="02000503000000020004" pitchFamily="50" charset="0"/>
            </a:endParaRPr>
          </a:p>
        </p:txBody>
      </p:sp>
    </p:spTree>
    <p:extLst>
      <p:ext uri="{BB962C8B-B14F-4D97-AF65-F5344CB8AC3E}">
        <p14:creationId xmlns:p14="http://schemas.microsoft.com/office/powerpoint/2010/main" val="19174870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4177"/>
          <a:stretch/>
        </p:blipFill>
        <p:spPr>
          <a:xfrm>
            <a:off x="766611" y="3756704"/>
            <a:ext cx="3740055" cy="212686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914" b="54832"/>
          <a:stretch/>
        </p:blipFill>
        <p:spPr>
          <a:xfrm>
            <a:off x="766612" y="1476000"/>
            <a:ext cx="3740055" cy="2156954"/>
          </a:xfrm>
          <a:prstGeom prst="rect">
            <a:avLst/>
          </a:prstGeom>
        </p:spPr>
      </p:pic>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Gong Hey Fat Choy!</a:t>
            </a:r>
            <a:endParaRPr lang="en-US" sz="3600" dirty="0">
              <a:solidFill>
                <a:srgbClr val="DD3336"/>
              </a:solidFill>
            </a:endParaRPr>
          </a:p>
        </p:txBody>
      </p:sp>
      <p:pic>
        <p:nvPicPr>
          <p:cNvPr id="10"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5" name="Group 4"/>
          <p:cNvGrpSpPr/>
          <p:nvPr/>
        </p:nvGrpSpPr>
        <p:grpSpPr>
          <a:xfrm>
            <a:off x="4648293" y="1476000"/>
            <a:ext cx="3740057" cy="4407563"/>
            <a:chOff x="4648292" y="1625489"/>
            <a:chExt cx="3740057" cy="4280262"/>
          </a:xfrm>
        </p:grpSpPr>
        <p:sp>
          <p:nvSpPr>
            <p:cNvPr id="6" name="Rectangle 5"/>
            <p:cNvSpPr/>
            <p:nvPr/>
          </p:nvSpPr>
          <p:spPr>
            <a:xfrm>
              <a:off x="4648293" y="1625489"/>
              <a:ext cx="3740056" cy="4280262"/>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48292" y="1890304"/>
              <a:ext cx="3740057" cy="3006405"/>
            </a:xfrm>
            <a:prstGeom prst="rect">
              <a:avLst/>
            </a:prstGeom>
          </p:spPr>
          <p:txBody>
            <a:bodyPr wrap="square" lIns="108000" tIns="108000" rIns="108000" bIns="108000">
              <a:spAutoFit/>
            </a:bodyPr>
            <a:lstStyle/>
            <a:p>
              <a:pPr lvl="0"/>
              <a:r>
                <a:rPr lang="en-GB" sz="1700" b="1" dirty="0">
                  <a:solidFill>
                    <a:srgbClr val="DD3336"/>
                  </a:solidFill>
                </a:rPr>
                <a:t>Preparing for Chinese New Year </a:t>
              </a:r>
            </a:p>
            <a:p>
              <a:pPr lvl="0"/>
              <a:endParaRPr lang="en-GB" sz="1700" dirty="0"/>
            </a:p>
            <a:p>
              <a:pPr lvl="0"/>
              <a:r>
                <a:rPr lang="en-GB" sz="1700" dirty="0"/>
                <a:t>There are lots of preparations before Chinese </a:t>
              </a:r>
              <a:r>
                <a:rPr lang="en-GB" sz="1700" dirty="0" smtClean="0"/>
                <a:t>New </a:t>
              </a:r>
              <a:r>
                <a:rPr lang="en-GB" sz="1700" dirty="0"/>
                <a:t>Year begins. Chinese people spring clean their </a:t>
              </a:r>
              <a:r>
                <a:rPr lang="en-GB" sz="1700" dirty="0" smtClean="0"/>
                <a:t>homes </a:t>
              </a:r>
              <a:r>
                <a:rPr lang="en-GB" sz="1700" dirty="0"/>
                <a:t>to sweep away any bad luck. </a:t>
              </a:r>
              <a:endParaRPr lang="en-GB" sz="1700" dirty="0" smtClean="0"/>
            </a:p>
            <a:p>
              <a:pPr lvl="0"/>
              <a:endParaRPr lang="en-GB" sz="1700" dirty="0"/>
            </a:p>
            <a:p>
              <a:pPr lvl="0"/>
              <a:endParaRPr lang="en-GB" sz="1700" dirty="0"/>
            </a:p>
            <a:p>
              <a:pPr lvl="0"/>
              <a:endParaRPr lang="en-GB" sz="1700" dirty="0"/>
            </a:p>
            <a:p>
              <a:pPr lvl="0"/>
              <a:r>
                <a:rPr lang="en-GB" sz="1700" dirty="0"/>
                <a:t>Houses are decorated with paper scrolls, lanterns, </a:t>
              </a:r>
              <a:r>
                <a:rPr lang="en-GB" sz="1700" dirty="0" smtClean="0"/>
                <a:t>flags </a:t>
              </a:r>
              <a:r>
                <a:rPr lang="en-GB" sz="1700" dirty="0"/>
                <a:t>and bright </a:t>
              </a:r>
              <a:r>
                <a:rPr lang="en-GB" sz="1700" dirty="0" smtClean="0"/>
                <a:t>colours.</a:t>
              </a:r>
              <a:endParaRPr lang="en-GB" sz="1700" dirty="0"/>
            </a:p>
          </p:txBody>
        </p:sp>
      </p:grpSp>
      <p:sp>
        <p:nvSpPr>
          <p:cNvPr id="9" name="TextBox 21"/>
          <p:cNvSpPr txBox="1">
            <a:spLocks noChangeArrowheads="1"/>
          </p:cNvSpPr>
          <p:nvPr/>
        </p:nvSpPr>
        <p:spPr bwMode="auto">
          <a:xfrm>
            <a:off x="766611" y="6230569"/>
            <a:ext cx="3816350" cy="17666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BPreplay" panose="02000503000000020004" pitchFamily="50" charset="0"/>
              </a:rPr>
              <a:t>Photo courtesy of  </a:t>
            </a:r>
            <a:r>
              <a:rPr lang="en-GB" altLang="en-US" sz="500" dirty="0" smtClean="0">
                <a:latin typeface="BPreplay" panose="02000503000000020004" pitchFamily="50" charset="0"/>
              </a:rPr>
              <a:t>borkur.net </a:t>
            </a:r>
            <a:r>
              <a:rPr lang="en-GB" altLang="en-US" sz="500" dirty="0">
                <a:latin typeface="BPreplay" panose="02000503000000020004" pitchFamily="50" charset="0"/>
              </a:rPr>
              <a:t>and </a:t>
            </a:r>
            <a:r>
              <a:rPr lang="en-GB" altLang="en-US" sz="500" dirty="0" err="1">
                <a:latin typeface="BPreplay" panose="02000503000000020004" pitchFamily="50" charset="0"/>
              </a:rPr>
              <a:t>caitriana</a:t>
            </a:r>
            <a:r>
              <a:rPr lang="en-GB" altLang="en-US" sz="500" dirty="0">
                <a:latin typeface="BPreplay" panose="02000503000000020004" pitchFamily="50" charset="0"/>
              </a:rPr>
              <a:t> </a:t>
            </a:r>
            <a:r>
              <a:rPr lang="en-GB" altLang="en-US" sz="500" dirty="0" smtClean="0">
                <a:latin typeface="BPreplay" panose="02000503000000020004" pitchFamily="50" charset="0"/>
              </a:rPr>
              <a:t>(@</a:t>
            </a:r>
            <a:r>
              <a:rPr lang="en-GB" altLang="en-US" sz="500" dirty="0">
                <a:latin typeface="BPreplay" panose="02000503000000020004" pitchFamily="50" charset="0"/>
              </a:rPr>
              <a:t>flickr.com) - granted under creative commons licence </a:t>
            </a:r>
            <a:r>
              <a:rPr lang="en-GB" altLang="en-US" sz="500" dirty="0" smtClean="0">
                <a:latin typeface="BPreplay" panose="02000503000000020004" pitchFamily="50" charset="0"/>
              </a:rPr>
              <a:t>– attribution</a:t>
            </a:r>
            <a:endParaRPr lang="en-GB" altLang="en-US" sz="500" dirty="0">
              <a:latin typeface="BPreplay" panose="02000503000000020004" pitchFamily="50" charset="0"/>
            </a:endParaRPr>
          </a:p>
        </p:txBody>
      </p:sp>
    </p:spTree>
    <p:extLst>
      <p:ext uri="{BB962C8B-B14F-4D97-AF65-F5344CB8AC3E}">
        <p14:creationId xmlns:p14="http://schemas.microsoft.com/office/powerpoint/2010/main" val="17129085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225" b="4192"/>
          <a:stretch/>
        </p:blipFill>
        <p:spPr>
          <a:xfrm>
            <a:off x="4646260" y="3747468"/>
            <a:ext cx="3742090" cy="2136095"/>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7" t="5471" r="-247" b="18004"/>
          <a:stretch/>
        </p:blipFill>
        <p:spPr>
          <a:xfrm>
            <a:off x="4646260" y="1476000"/>
            <a:ext cx="3742090" cy="2147719"/>
          </a:xfrm>
          <a:prstGeom prst="rect">
            <a:avLst/>
          </a:prstGeom>
        </p:spPr>
      </p:pic>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Gong Hey Fat Choy!</a:t>
            </a:r>
            <a:endParaRPr lang="en-US" sz="3600" dirty="0">
              <a:solidFill>
                <a:srgbClr val="DD3336"/>
              </a:solidFill>
            </a:endParaRPr>
          </a:p>
        </p:txBody>
      </p:sp>
      <p:pic>
        <p:nvPicPr>
          <p:cNvPr id="10"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7" name="Group 16"/>
          <p:cNvGrpSpPr/>
          <p:nvPr/>
        </p:nvGrpSpPr>
        <p:grpSpPr>
          <a:xfrm>
            <a:off x="755649" y="1476000"/>
            <a:ext cx="3740057" cy="4407563"/>
            <a:chOff x="4648292" y="1625489"/>
            <a:chExt cx="3740057" cy="4280263"/>
          </a:xfrm>
        </p:grpSpPr>
        <p:sp>
          <p:nvSpPr>
            <p:cNvPr id="18" name="Rectangle 17"/>
            <p:cNvSpPr/>
            <p:nvPr/>
          </p:nvSpPr>
          <p:spPr>
            <a:xfrm>
              <a:off x="4648293" y="1625489"/>
              <a:ext cx="3740056" cy="4280263"/>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648292" y="1878334"/>
              <a:ext cx="3740057" cy="2901795"/>
            </a:xfrm>
            <a:prstGeom prst="rect">
              <a:avLst/>
            </a:prstGeom>
          </p:spPr>
          <p:txBody>
            <a:bodyPr wrap="square" lIns="108000" tIns="108000" rIns="108000" bIns="108000">
              <a:spAutoFit/>
            </a:bodyPr>
            <a:lstStyle/>
            <a:p>
              <a:pPr lvl="0"/>
              <a:r>
                <a:rPr lang="en-GB" b="1" dirty="0">
                  <a:solidFill>
                    <a:srgbClr val="DD3336"/>
                  </a:solidFill>
                </a:rPr>
                <a:t>New Year’s </a:t>
              </a:r>
              <a:r>
                <a:rPr lang="en-GB" b="1" dirty="0" smtClean="0">
                  <a:solidFill>
                    <a:srgbClr val="DD3336"/>
                  </a:solidFill>
                </a:rPr>
                <a:t>Eve</a:t>
              </a:r>
            </a:p>
            <a:p>
              <a:pPr lvl="0"/>
              <a:endParaRPr lang="en-GB" b="1" dirty="0">
                <a:solidFill>
                  <a:srgbClr val="DD3336"/>
                </a:solidFill>
              </a:endParaRPr>
            </a:p>
            <a:p>
              <a:pPr lvl="0"/>
              <a:r>
                <a:rPr lang="en-GB" dirty="0"/>
                <a:t>On New Year’s </a:t>
              </a:r>
              <a:r>
                <a:rPr lang="en-GB" dirty="0" smtClean="0"/>
                <a:t>Eve </a:t>
              </a:r>
              <a:r>
                <a:rPr lang="en-GB" dirty="0"/>
                <a:t>families all gather together and have a large, traditional feast of fish and chicken</a:t>
              </a:r>
              <a:r>
                <a:rPr lang="en-GB" dirty="0" smtClean="0"/>
                <a:t>.</a:t>
              </a:r>
            </a:p>
            <a:p>
              <a:pPr lvl="0"/>
              <a:r>
                <a:rPr lang="en-GB" dirty="0" smtClean="0"/>
                <a:t> </a:t>
              </a:r>
              <a:endParaRPr lang="en-GB" dirty="0"/>
            </a:p>
            <a:p>
              <a:pPr lvl="0"/>
              <a:endParaRPr lang="en-GB" dirty="0" smtClean="0"/>
            </a:p>
            <a:p>
              <a:pPr lvl="0"/>
              <a:endParaRPr lang="en-GB" dirty="0"/>
            </a:p>
            <a:p>
              <a:pPr lvl="0"/>
              <a:r>
                <a:rPr lang="en-GB" dirty="0"/>
                <a:t>People set off fireworks and stay up late to scare off evil spirits. </a:t>
              </a:r>
            </a:p>
          </p:txBody>
        </p:sp>
      </p:grpSp>
      <p:sp>
        <p:nvSpPr>
          <p:cNvPr id="9" name="TextBox 21"/>
          <p:cNvSpPr txBox="1">
            <a:spLocks noChangeArrowheads="1"/>
          </p:cNvSpPr>
          <p:nvPr/>
        </p:nvSpPr>
        <p:spPr bwMode="auto">
          <a:xfrm>
            <a:off x="4572000" y="6230569"/>
            <a:ext cx="3816350" cy="17666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BPreplay" panose="02000503000000020004" pitchFamily="50" charset="0"/>
              </a:rPr>
              <a:t>Photo courtesy of  Marc van der </a:t>
            </a:r>
            <a:r>
              <a:rPr lang="en-GB" altLang="en-US" sz="500" dirty="0" err="1">
                <a:latin typeface="BPreplay" panose="02000503000000020004" pitchFamily="50" charset="0"/>
              </a:rPr>
              <a:t>Chijs</a:t>
            </a:r>
            <a:r>
              <a:rPr lang="en-GB" altLang="en-US" sz="500" dirty="0">
                <a:latin typeface="BPreplay" panose="02000503000000020004" pitchFamily="50" charset="0"/>
              </a:rPr>
              <a:t>  and  </a:t>
            </a:r>
            <a:r>
              <a:rPr lang="en-GB" altLang="en-US" sz="500" dirty="0" err="1">
                <a:latin typeface="BPreplay" panose="02000503000000020004" pitchFamily="50" charset="0"/>
              </a:rPr>
              <a:t>Stig</a:t>
            </a:r>
            <a:r>
              <a:rPr lang="en-GB" altLang="en-US" sz="500" dirty="0">
                <a:latin typeface="BPreplay" panose="02000503000000020004" pitchFamily="50" charset="0"/>
              </a:rPr>
              <a:t> </a:t>
            </a:r>
            <a:r>
              <a:rPr lang="en-GB" altLang="en-US" sz="500" dirty="0" err="1">
                <a:latin typeface="BPreplay" panose="02000503000000020004" pitchFamily="50" charset="0"/>
              </a:rPr>
              <a:t>Nygaard</a:t>
            </a:r>
            <a:r>
              <a:rPr lang="en-GB" altLang="en-US" sz="500" dirty="0">
                <a:latin typeface="BPreplay" panose="02000503000000020004" pitchFamily="50" charset="0"/>
              </a:rPr>
              <a:t> </a:t>
            </a:r>
            <a:r>
              <a:rPr lang="en-GB" altLang="en-US" sz="500" dirty="0" smtClean="0">
                <a:latin typeface="BPreplay" panose="02000503000000020004" pitchFamily="50" charset="0"/>
              </a:rPr>
              <a:t> (@</a:t>
            </a:r>
            <a:r>
              <a:rPr lang="en-GB" altLang="en-US" sz="500" dirty="0">
                <a:latin typeface="BPreplay" panose="02000503000000020004" pitchFamily="50" charset="0"/>
              </a:rPr>
              <a:t>flickr.com) - granted under creative commons licence </a:t>
            </a:r>
            <a:r>
              <a:rPr lang="en-GB" altLang="en-US" sz="500" dirty="0" smtClean="0">
                <a:latin typeface="BPreplay" panose="02000503000000020004" pitchFamily="50" charset="0"/>
              </a:rPr>
              <a:t>– attribution</a:t>
            </a:r>
            <a:endParaRPr lang="en-GB" altLang="en-US" sz="500" dirty="0">
              <a:latin typeface="BPreplay" panose="02000503000000020004" pitchFamily="50" charset="0"/>
            </a:endParaRPr>
          </a:p>
        </p:txBody>
      </p:sp>
    </p:spTree>
    <p:extLst>
      <p:ext uri="{BB962C8B-B14F-4D97-AF65-F5344CB8AC3E}">
        <p14:creationId xmlns:p14="http://schemas.microsoft.com/office/powerpoint/2010/main" val="990349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Gong Hey Fat Choy!</a:t>
            </a:r>
            <a:endParaRPr lang="en-US" sz="3600" dirty="0">
              <a:solidFill>
                <a:srgbClr val="DD3336"/>
              </a:solidFill>
            </a:endParaRPr>
          </a:p>
        </p:txBody>
      </p:sp>
      <p:pic>
        <p:nvPicPr>
          <p:cNvPr id="1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5" name="Group 4"/>
          <p:cNvGrpSpPr/>
          <p:nvPr/>
        </p:nvGrpSpPr>
        <p:grpSpPr>
          <a:xfrm>
            <a:off x="4648293" y="1463753"/>
            <a:ext cx="3740057" cy="4419811"/>
            <a:chOff x="4648292" y="1613595"/>
            <a:chExt cx="3740057" cy="4292155"/>
          </a:xfrm>
        </p:grpSpPr>
        <p:sp>
          <p:nvSpPr>
            <p:cNvPr id="6" name="Rectangle 5"/>
            <p:cNvSpPr/>
            <p:nvPr/>
          </p:nvSpPr>
          <p:spPr>
            <a:xfrm>
              <a:off x="4648293" y="1625490"/>
              <a:ext cx="3740056" cy="4280260"/>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48292" y="1613595"/>
              <a:ext cx="3740057" cy="3028821"/>
            </a:xfrm>
            <a:prstGeom prst="rect">
              <a:avLst/>
            </a:prstGeom>
          </p:spPr>
          <p:txBody>
            <a:bodyPr wrap="square" lIns="108000" tIns="108000" rIns="108000" bIns="108000">
              <a:spAutoFit/>
            </a:bodyPr>
            <a:lstStyle/>
            <a:p>
              <a:pPr lvl="0"/>
              <a:r>
                <a:rPr lang="en-GB" sz="1450" b="1" dirty="0">
                  <a:solidFill>
                    <a:srgbClr val="DD3336"/>
                  </a:solidFill>
                </a:rPr>
                <a:t>New Year’s </a:t>
              </a:r>
              <a:r>
                <a:rPr lang="en-GB" sz="1450" b="1" dirty="0" smtClean="0">
                  <a:solidFill>
                    <a:srgbClr val="DD3336"/>
                  </a:solidFill>
                </a:rPr>
                <a:t>Day</a:t>
              </a:r>
            </a:p>
            <a:p>
              <a:pPr lvl="0"/>
              <a:endParaRPr lang="en-GB" sz="1450" b="1" dirty="0">
                <a:solidFill>
                  <a:srgbClr val="DD3336"/>
                </a:solidFill>
              </a:endParaRPr>
            </a:p>
            <a:p>
              <a:pPr lvl="0"/>
              <a:r>
                <a:rPr lang="en-GB" sz="1450" dirty="0"/>
                <a:t>Children are very excited on New Year’s </a:t>
              </a:r>
              <a:r>
                <a:rPr lang="en-GB" sz="1450" dirty="0" smtClean="0"/>
                <a:t>Day. They </a:t>
              </a:r>
              <a:r>
                <a:rPr lang="en-GB" sz="1450" dirty="0"/>
                <a:t>receive red envelopes filled with money and </a:t>
              </a:r>
              <a:r>
                <a:rPr lang="en-GB" sz="1450" dirty="0" smtClean="0"/>
                <a:t>sweets </a:t>
              </a:r>
              <a:r>
                <a:rPr lang="en-GB" sz="1450" dirty="0"/>
                <a:t>under their pillow! </a:t>
              </a:r>
              <a:endParaRPr lang="en-GB" sz="1450" dirty="0" smtClean="0"/>
            </a:p>
            <a:p>
              <a:pPr lvl="0"/>
              <a:endParaRPr lang="en-GB" sz="1450" dirty="0"/>
            </a:p>
            <a:p>
              <a:pPr lvl="0"/>
              <a:r>
                <a:rPr lang="en-GB" sz="1450" dirty="0"/>
                <a:t>Everyone in the family starts the day with </a:t>
              </a:r>
              <a:r>
                <a:rPr lang="en-GB" sz="1450" dirty="0" smtClean="0"/>
                <a:t>new clothes </a:t>
              </a:r>
              <a:r>
                <a:rPr lang="en-GB" sz="1450" dirty="0"/>
                <a:t>from head to toe. Red is a very </a:t>
              </a:r>
              <a:r>
                <a:rPr lang="en-GB" sz="1450" dirty="0" smtClean="0"/>
                <a:t>popular colour </a:t>
              </a:r>
              <a:r>
                <a:rPr lang="en-GB" sz="1450" dirty="0"/>
                <a:t>as it is thought to be lucky in Chinese </a:t>
              </a:r>
              <a:r>
                <a:rPr lang="en-GB" sz="1450" dirty="0" smtClean="0"/>
                <a:t>culture.</a:t>
              </a:r>
            </a:p>
            <a:p>
              <a:pPr lvl="0"/>
              <a:endParaRPr lang="en-GB" sz="1450" dirty="0"/>
            </a:p>
            <a:p>
              <a:pPr lvl="0"/>
              <a:r>
                <a:rPr lang="en-GB" sz="1450" dirty="0"/>
                <a:t>Families visit </a:t>
              </a:r>
              <a:r>
                <a:rPr lang="en-GB" sz="1450" dirty="0" smtClean="0"/>
                <a:t>each other and the </a:t>
              </a:r>
              <a:r>
                <a:rPr lang="en-GB" sz="1450" dirty="0"/>
                <a:t>temple to worship Gods </a:t>
              </a:r>
              <a:r>
                <a:rPr lang="en-GB" sz="1450" dirty="0" smtClean="0"/>
                <a:t>and welcome </a:t>
              </a:r>
              <a:r>
                <a:rPr lang="en-GB" sz="1450" dirty="0"/>
                <a:t>the new year. </a:t>
              </a:r>
              <a:endParaRPr lang="en-GB" sz="1450" dirty="0" smtClean="0"/>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848"/>
          <a:stretch/>
        </p:blipFill>
        <p:spPr>
          <a:xfrm>
            <a:off x="753615" y="3747471"/>
            <a:ext cx="3740055" cy="213609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9210" b="4946"/>
          <a:stretch/>
        </p:blipFill>
        <p:spPr>
          <a:xfrm>
            <a:off x="755650" y="1476000"/>
            <a:ext cx="3740055" cy="2147721"/>
          </a:xfrm>
          <a:prstGeom prst="rect">
            <a:avLst/>
          </a:prstGeom>
        </p:spPr>
      </p:pic>
      <p:pic>
        <p:nvPicPr>
          <p:cNvPr id="13" name="Picture 12">
            <a:hlinkClick r:id="rId5"/>
          </p:cNvPr>
          <p:cNvPicPr>
            <a:picLocks noChangeAspect="1"/>
          </p:cNvPicPr>
          <p:nvPr/>
        </p:nvPicPr>
        <p:blipFill>
          <a:blip r:embed="rId6"/>
          <a:stretch>
            <a:fillRect/>
          </a:stretch>
        </p:blipFill>
        <p:spPr>
          <a:xfrm>
            <a:off x="5522982" y="5438573"/>
            <a:ext cx="2865368" cy="457240"/>
          </a:xfrm>
          <a:prstGeom prst="rect">
            <a:avLst/>
          </a:prstGeom>
        </p:spPr>
      </p:pic>
      <p:sp>
        <p:nvSpPr>
          <p:cNvPr id="14" name="TextBox 21"/>
          <p:cNvSpPr txBox="1">
            <a:spLocks noChangeArrowheads="1"/>
          </p:cNvSpPr>
          <p:nvPr/>
        </p:nvSpPr>
        <p:spPr bwMode="auto">
          <a:xfrm>
            <a:off x="755650" y="6244281"/>
            <a:ext cx="3811908" cy="17207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BPreplay" panose="02000503000000020004" pitchFamily="50" charset="0"/>
              </a:rPr>
              <a:t>Photo courtesy of  </a:t>
            </a:r>
            <a:r>
              <a:rPr lang="en-GB" altLang="en-US" sz="500" dirty="0" err="1">
                <a:latin typeface="BPreplay" panose="02000503000000020004" pitchFamily="50" charset="0"/>
              </a:rPr>
              <a:t>Ksionic</a:t>
            </a:r>
            <a:r>
              <a:rPr lang="en-GB" altLang="en-US" sz="500" dirty="0">
                <a:latin typeface="BPreplay" panose="02000503000000020004" pitchFamily="50" charset="0"/>
              </a:rPr>
              <a:t> </a:t>
            </a:r>
            <a:r>
              <a:rPr lang="en-GB" altLang="en-US" sz="500" dirty="0" smtClean="0">
                <a:latin typeface="BPreplay" panose="02000503000000020004" pitchFamily="50" charset="0"/>
              </a:rPr>
              <a:t> </a:t>
            </a:r>
            <a:r>
              <a:rPr lang="en-GB" altLang="en-US" sz="500" dirty="0">
                <a:latin typeface="BPreplay" panose="02000503000000020004" pitchFamily="50" charset="0"/>
              </a:rPr>
              <a:t>and </a:t>
            </a:r>
            <a:r>
              <a:rPr lang="en-GB" altLang="en-US" sz="500" dirty="0" err="1">
                <a:latin typeface="BPreplay" panose="02000503000000020004" pitchFamily="50" charset="0"/>
              </a:rPr>
              <a:t>Marufish</a:t>
            </a:r>
            <a:r>
              <a:rPr lang="en-GB" altLang="en-US" sz="500" dirty="0">
                <a:latin typeface="BPreplay" panose="02000503000000020004" pitchFamily="50" charset="0"/>
              </a:rPr>
              <a:t> (@flickr.com) - granted under creative commons licence </a:t>
            </a:r>
            <a:r>
              <a:rPr lang="en-GB" altLang="en-US" sz="500" dirty="0" smtClean="0">
                <a:latin typeface="BPreplay" panose="02000503000000020004" pitchFamily="50" charset="0"/>
              </a:rPr>
              <a:t>– attribution</a:t>
            </a:r>
            <a:endParaRPr lang="en-GB" altLang="en-US" sz="500" dirty="0">
              <a:latin typeface="BPreplay" panose="02000503000000020004" pitchFamily="50" charset="0"/>
            </a:endParaRPr>
          </a:p>
        </p:txBody>
      </p:sp>
    </p:spTree>
    <p:extLst>
      <p:ext uri="{BB962C8B-B14F-4D97-AF65-F5344CB8AC3E}">
        <p14:creationId xmlns:p14="http://schemas.microsoft.com/office/powerpoint/2010/main" val="2821115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solidFill>
                  <a:srgbClr val="DD3336"/>
                </a:solidFill>
              </a:rPr>
              <a:t>Gong Hey Fat Choy!</a:t>
            </a:r>
            <a:endParaRPr lang="en-US" sz="3600" dirty="0">
              <a:solidFill>
                <a:srgbClr val="DD3336"/>
              </a:solidFill>
            </a:endParaRPr>
          </a:p>
        </p:txBody>
      </p:sp>
      <p:pic>
        <p:nvPicPr>
          <p:cNvPr id="1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7" name="Group 16"/>
          <p:cNvGrpSpPr/>
          <p:nvPr/>
        </p:nvGrpSpPr>
        <p:grpSpPr>
          <a:xfrm>
            <a:off x="755650" y="1475999"/>
            <a:ext cx="3740057" cy="4407564"/>
            <a:chOff x="4648293" y="1625489"/>
            <a:chExt cx="3740057" cy="4280265"/>
          </a:xfrm>
        </p:grpSpPr>
        <p:sp>
          <p:nvSpPr>
            <p:cNvPr id="18" name="Rectangle 17"/>
            <p:cNvSpPr/>
            <p:nvPr/>
          </p:nvSpPr>
          <p:spPr>
            <a:xfrm>
              <a:off x="4648293" y="1625489"/>
              <a:ext cx="3740056" cy="4280265"/>
            </a:xfrm>
            <a:prstGeom prst="rect">
              <a:avLst/>
            </a:prstGeom>
            <a:solidFill>
              <a:srgbClr val="FFEB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648293" y="1763931"/>
              <a:ext cx="3740057" cy="3081128"/>
            </a:xfrm>
            <a:prstGeom prst="rect">
              <a:avLst/>
            </a:prstGeom>
          </p:spPr>
          <p:txBody>
            <a:bodyPr wrap="square" lIns="108000" tIns="108000" rIns="108000" bIns="108000">
              <a:spAutoFit/>
            </a:bodyPr>
            <a:lstStyle/>
            <a:p>
              <a:pPr lvl="0"/>
              <a:r>
                <a:rPr lang="en-GB" sz="1600" b="1" dirty="0">
                  <a:solidFill>
                    <a:srgbClr val="DD3336"/>
                  </a:solidFill>
                </a:rPr>
                <a:t>Other Special </a:t>
              </a:r>
              <a:r>
                <a:rPr lang="en-GB" sz="1600" b="1" dirty="0" smtClean="0">
                  <a:solidFill>
                    <a:srgbClr val="DD3336"/>
                  </a:solidFill>
                </a:rPr>
                <a:t>Events</a:t>
              </a:r>
            </a:p>
            <a:p>
              <a:pPr lvl="0"/>
              <a:endParaRPr lang="en-GB" sz="1600" b="1" dirty="0">
                <a:solidFill>
                  <a:srgbClr val="DD3336"/>
                </a:solidFill>
              </a:endParaRPr>
            </a:p>
            <a:p>
              <a:pPr lvl="0"/>
              <a:r>
                <a:rPr lang="en-GB" sz="1600" dirty="0"/>
                <a:t>People throw firecrackers to keep away bad spirits. </a:t>
              </a:r>
              <a:endParaRPr lang="en-GB" sz="1600" dirty="0" smtClean="0"/>
            </a:p>
            <a:p>
              <a:pPr lvl="0"/>
              <a:endParaRPr lang="en-GB" sz="1600" dirty="0"/>
            </a:p>
            <a:p>
              <a:pPr lvl="0"/>
              <a:endParaRPr lang="en-GB" sz="1600" dirty="0" smtClean="0"/>
            </a:p>
            <a:p>
              <a:pPr lvl="0"/>
              <a:endParaRPr lang="en-GB" sz="1600" dirty="0"/>
            </a:p>
            <a:p>
              <a:pPr lvl="0"/>
              <a:r>
                <a:rPr lang="en-GB" sz="1600" dirty="0"/>
                <a:t>On the 15th day, the Lantern Festival is held. There are dragon and lion dancing parades in the street! Dragons have been part of Chinese culture for many years and are an important Chinese symbol. </a:t>
              </a:r>
            </a:p>
          </p:txBody>
        </p:sp>
      </p:grpSp>
      <p:pic>
        <p:nvPicPr>
          <p:cNvPr id="14" name="Picture 13"/>
          <p:cNvPicPr>
            <a:picLocks noChangeAspect="1"/>
          </p:cNvPicPr>
          <p:nvPr/>
        </p:nvPicPr>
        <p:blipFill rotWithShape="1">
          <a:blip r:embed="rId3"/>
          <a:srcRect b="4677"/>
          <a:stretch/>
        </p:blipFill>
        <p:spPr>
          <a:xfrm>
            <a:off x="4642954" y="3750768"/>
            <a:ext cx="3743268" cy="213279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4198" b="9603"/>
          <a:stretch/>
        </p:blipFill>
        <p:spPr>
          <a:xfrm>
            <a:off x="4646259" y="1475998"/>
            <a:ext cx="3742091" cy="2148341"/>
          </a:xfrm>
          <a:prstGeom prst="rect">
            <a:avLst/>
          </a:prstGeom>
        </p:spPr>
      </p:pic>
      <p:pic>
        <p:nvPicPr>
          <p:cNvPr id="15" name="Picture 14">
            <a:hlinkClick r:id="rId5"/>
          </p:cNvPr>
          <p:cNvPicPr>
            <a:picLocks noChangeAspect="1"/>
          </p:cNvPicPr>
          <p:nvPr/>
        </p:nvPicPr>
        <p:blipFill>
          <a:blip r:embed="rId6"/>
          <a:stretch>
            <a:fillRect/>
          </a:stretch>
        </p:blipFill>
        <p:spPr>
          <a:xfrm>
            <a:off x="755649" y="5426324"/>
            <a:ext cx="2865368" cy="457240"/>
          </a:xfrm>
          <a:prstGeom prst="rect">
            <a:avLst/>
          </a:prstGeom>
        </p:spPr>
      </p:pic>
      <p:sp>
        <p:nvSpPr>
          <p:cNvPr id="11" name="TextBox 21"/>
          <p:cNvSpPr txBox="1">
            <a:spLocks noChangeArrowheads="1"/>
          </p:cNvSpPr>
          <p:nvPr/>
        </p:nvSpPr>
        <p:spPr bwMode="auto">
          <a:xfrm>
            <a:off x="4572000" y="6230569"/>
            <a:ext cx="3816350" cy="17666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BPreplay" panose="02000503000000020004" pitchFamily="50" charset="0"/>
              </a:rPr>
              <a:t>Photo courtesy of </a:t>
            </a:r>
            <a:r>
              <a:rPr lang="en-GB" altLang="en-US" sz="500" dirty="0" err="1">
                <a:latin typeface="BPreplay" panose="02000503000000020004" pitchFamily="50" charset="0"/>
              </a:rPr>
              <a:t>mrmanc</a:t>
            </a:r>
            <a:r>
              <a:rPr lang="en-GB" altLang="en-US" sz="500" dirty="0">
                <a:latin typeface="BPreplay" panose="02000503000000020004" pitchFamily="50" charset="0"/>
              </a:rPr>
              <a:t>  and  </a:t>
            </a:r>
            <a:r>
              <a:rPr lang="en-GB" altLang="en-US" sz="500" dirty="0" err="1">
                <a:latin typeface="BPreplay" panose="02000503000000020004" pitchFamily="50" charset="0"/>
              </a:rPr>
              <a:t>PreciousBytes</a:t>
            </a:r>
            <a:r>
              <a:rPr lang="en-GB" altLang="en-US" sz="500" dirty="0">
                <a:latin typeface="BPreplay" panose="02000503000000020004" pitchFamily="50" charset="0"/>
              </a:rPr>
              <a:t> (@flickr.com) - granted under creative commons licence </a:t>
            </a:r>
            <a:r>
              <a:rPr lang="en-GB" altLang="en-US" sz="500" dirty="0" smtClean="0">
                <a:latin typeface="BPreplay" panose="02000503000000020004" pitchFamily="50" charset="0"/>
              </a:rPr>
              <a:t>– attribution</a:t>
            </a:r>
            <a:endParaRPr lang="en-GB" altLang="en-US" sz="500" dirty="0">
              <a:latin typeface="BPreplay" panose="02000503000000020004" pitchFamily="50" charset="0"/>
            </a:endParaRPr>
          </a:p>
        </p:txBody>
      </p:sp>
    </p:spTree>
    <p:extLst>
      <p:ext uri="{BB962C8B-B14F-4D97-AF65-F5344CB8AC3E}">
        <p14:creationId xmlns:p14="http://schemas.microsoft.com/office/powerpoint/2010/main" val="1616125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792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smtClean="0">
                <a:solidFill>
                  <a:srgbClr val="DD3336"/>
                </a:solidFill>
              </a:rPr>
              <a:t>Let’s Go to China Quick Quiz</a:t>
            </a:r>
            <a:endParaRPr lang="en-US" sz="3200" dirty="0">
              <a:solidFill>
                <a:srgbClr val="DD3336"/>
              </a:solidFill>
            </a:endParaRPr>
          </a:p>
        </p:txBody>
      </p:sp>
      <p:pic>
        <p:nvPicPr>
          <p:cNvPr id="10"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9" name="Oval 28"/>
          <p:cNvSpPr/>
          <p:nvPr/>
        </p:nvSpPr>
        <p:spPr>
          <a:xfrm>
            <a:off x="755650" y="1476000"/>
            <a:ext cx="3608962" cy="3608962"/>
          </a:xfrm>
          <a:prstGeom prst="ellipse">
            <a:avLst/>
          </a:prstGeom>
          <a:solidFill>
            <a:srgbClr val="FFE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086390" y="2024571"/>
            <a:ext cx="2947481" cy="2157102"/>
          </a:xfrm>
          <a:prstGeom prst="rect">
            <a:avLst/>
          </a:prstGeom>
        </p:spPr>
        <p:txBody>
          <a:bodyPr wrap="square" lIns="108000" tIns="108000" rIns="108000" bIns="108000">
            <a:spAutoFit/>
          </a:bodyPr>
          <a:lstStyle/>
          <a:p>
            <a:pPr algn="ctr">
              <a:spcBef>
                <a:spcPct val="0"/>
              </a:spcBef>
            </a:pPr>
            <a:r>
              <a:rPr lang="en-US" altLang="en-US" b="1" dirty="0">
                <a:solidFill>
                  <a:srgbClr val="DD3336"/>
                </a:solidFill>
                <a:ea typeface="MS PGothic" panose="020B0600070205080204" pitchFamily="34" charset="-128"/>
              </a:rPr>
              <a:t>Eyes down! </a:t>
            </a:r>
            <a:endParaRPr lang="en-US" altLang="en-US" b="1" dirty="0" smtClean="0">
              <a:solidFill>
                <a:srgbClr val="DD3336"/>
              </a:solidFill>
              <a:ea typeface="MS PGothic" panose="020B0600070205080204" pitchFamily="34" charset="-128"/>
            </a:endParaRPr>
          </a:p>
          <a:p>
            <a:pPr algn="ctr">
              <a:spcBef>
                <a:spcPct val="0"/>
              </a:spcBef>
            </a:pPr>
            <a:endParaRPr lang="en-US" altLang="en-US" dirty="0">
              <a:ea typeface="MS PGothic" panose="020B0600070205080204" pitchFamily="34" charset="-128"/>
            </a:endParaRPr>
          </a:p>
          <a:p>
            <a:pPr algn="ctr">
              <a:spcBef>
                <a:spcPct val="0"/>
              </a:spcBef>
            </a:pPr>
            <a:r>
              <a:rPr lang="en-US" altLang="en-US" dirty="0">
                <a:ea typeface="MS PGothic" panose="020B0600070205080204" pitchFamily="34" charset="-128"/>
              </a:rPr>
              <a:t>It’s time to show what </a:t>
            </a:r>
            <a:r>
              <a:rPr lang="en-US" altLang="en-US" dirty="0" smtClean="0">
                <a:ea typeface="MS PGothic" panose="020B0600070205080204" pitchFamily="34" charset="-128"/>
              </a:rPr>
              <a:t/>
            </a:r>
            <a:br>
              <a:rPr lang="en-US" altLang="en-US" dirty="0" smtClean="0">
                <a:ea typeface="MS PGothic" panose="020B0600070205080204" pitchFamily="34" charset="-128"/>
              </a:rPr>
            </a:br>
            <a:r>
              <a:rPr lang="en-US" altLang="en-US" dirty="0" smtClean="0">
                <a:ea typeface="MS PGothic" panose="020B0600070205080204" pitchFamily="34" charset="-128"/>
              </a:rPr>
              <a:t>you </a:t>
            </a:r>
            <a:r>
              <a:rPr lang="en-US" altLang="en-US" dirty="0">
                <a:ea typeface="MS PGothic" panose="020B0600070205080204" pitchFamily="34" charset="-128"/>
              </a:rPr>
              <a:t>have learnt so </a:t>
            </a:r>
            <a:r>
              <a:rPr lang="en-US" altLang="en-US" dirty="0" smtClean="0">
                <a:ea typeface="MS PGothic" panose="020B0600070205080204" pitchFamily="34" charset="-128"/>
              </a:rPr>
              <a:t>far.</a:t>
            </a:r>
          </a:p>
          <a:p>
            <a:pPr algn="ctr">
              <a:spcBef>
                <a:spcPct val="0"/>
              </a:spcBef>
            </a:pPr>
            <a:endParaRPr lang="en-US" altLang="en-US" dirty="0">
              <a:ea typeface="MS PGothic" panose="020B0600070205080204" pitchFamily="34" charset="-128"/>
            </a:endParaRPr>
          </a:p>
          <a:p>
            <a:pPr algn="ctr">
              <a:spcBef>
                <a:spcPct val="0"/>
              </a:spcBef>
            </a:pPr>
            <a:r>
              <a:rPr lang="en-US" altLang="en-US" dirty="0">
                <a:ea typeface="MS PGothic" panose="020B0600070205080204" pitchFamily="34" charset="-128"/>
              </a:rPr>
              <a:t>How many questions </a:t>
            </a:r>
            <a:r>
              <a:rPr lang="en-US" altLang="en-US" dirty="0" smtClean="0">
                <a:ea typeface="MS PGothic" panose="020B0600070205080204" pitchFamily="34" charset="-128"/>
              </a:rPr>
              <a:t/>
            </a:r>
            <a:br>
              <a:rPr lang="en-US" altLang="en-US" dirty="0" smtClean="0">
                <a:ea typeface="MS PGothic" panose="020B0600070205080204" pitchFamily="34" charset="-128"/>
              </a:rPr>
            </a:br>
            <a:r>
              <a:rPr lang="en-US" altLang="en-US" dirty="0" smtClean="0">
                <a:ea typeface="MS PGothic" panose="020B0600070205080204" pitchFamily="34" charset="-128"/>
              </a:rPr>
              <a:t>can </a:t>
            </a:r>
            <a:r>
              <a:rPr lang="en-US" altLang="en-US" dirty="0">
                <a:ea typeface="MS PGothic" panose="020B0600070205080204" pitchFamily="34" charset="-128"/>
              </a:rPr>
              <a:t>you answer? </a:t>
            </a:r>
          </a:p>
        </p:txBody>
      </p:sp>
      <p:sp>
        <p:nvSpPr>
          <p:cNvPr id="8" name="Rounded Rectangle 7"/>
          <p:cNvSpPr/>
          <p:nvPr/>
        </p:nvSpPr>
        <p:spPr>
          <a:xfrm>
            <a:off x="432457" y="3083663"/>
            <a:ext cx="8286792" cy="3371976"/>
          </a:xfrm>
          <a:prstGeom prst="roundRect">
            <a:avLst>
              <a:gd name="adj" fmla="val 4889"/>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2294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86921"/>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56746"/>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1</a:t>
            </a:r>
          </a:p>
        </p:txBody>
      </p:sp>
      <p:sp>
        <p:nvSpPr>
          <p:cNvPr id="17" name="Rectangle 16"/>
          <p:cNvSpPr/>
          <p:nvPr/>
        </p:nvSpPr>
        <p:spPr>
          <a:xfrm>
            <a:off x="1497013" y="3933396"/>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donkey</a:t>
            </a: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22" name="Rectangle 21">
            <a:hlinkClick r:id="" action="ppaction://hlinkshowjump?jump=nextslide"/>
          </p:cNvPr>
          <p:cNvSpPr/>
          <p:nvPr/>
        </p:nvSpPr>
        <p:spPr>
          <a:xfrm>
            <a:off x="482600" y="3933396"/>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33396"/>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lion</a:t>
            </a:r>
          </a:p>
          <a:p>
            <a:pPr eaLnBrk="0" fontAlgn="base" hangingPunct="0">
              <a:spcBef>
                <a:spcPct val="0"/>
              </a:spcBef>
              <a:spcAft>
                <a:spcPct val="0"/>
              </a:spcAft>
              <a:defRPr/>
            </a:pP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33396"/>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p:cNvSpPr/>
          <p:nvPr/>
        </p:nvSpPr>
        <p:spPr>
          <a:xfrm>
            <a:off x="1497013" y="5152596"/>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giant panda</a:t>
            </a:r>
          </a:p>
          <a:p>
            <a:pPr algn="ctr" eaLnBrk="0" fontAlgn="base" hangingPunct="0">
              <a:spcBef>
                <a:spcPct val="0"/>
              </a:spcBef>
              <a:spcAft>
                <a:spcPct val="0"/>
              </a:spcAft>
              <a:defRPr/>
            </a:pP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52596"/>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52596"/>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cow</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52596"/>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33396"/>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090" name="TextBox 8"/>
          <p:cNvSpPr txBox="1">
            <a:spLocks noChangeArrowheads="1"/>
          </p:cNvSpPr>
          <p:nvPr/>
        </p:nvSpPr>
        <p:spPr bwMode="auto">
          <a:xfrm>
            <a:off x="2679700" y="1853771"/>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What animal is China famous for?</a:t>
            </a:r>
          </a:p>
        </p:txBody>
      </p:sp>
      <p:sp>
        <p:nvSpPr>
          <p:cNvPr id="21" name="Rectangle 20">
            <a:hlinkClick r:id="" action="ppaction://hlinkshowjump?jump=nextslide"/>
          </p:cNvPr>
          <p:cNvSpPr/>
          <p:nvPr/>
        </p:nvSpPr>
        <p:spPr>
          <a:xfrm>
            <a:off x="4651375" y="5149421"/>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a:hlinkClick r:id="" action="ppaction://hlinkshowjump?jump=nextslide"/>
          </p:cNvPr>
          <p:cNvSpPr/>
          <p:nvPr/>
        </p:nvSpPr>
        <p:spPr>
          <a:xfrm>
            <a:off x="471488" y="3928633"/>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4" name="Rectangle 23">
            <a:hlinkClick r:id="" action="ppaction://hlinkshowjump?jump=nextslide"/>
          </p:cNvPr>
          <p:cNvSpPr/>
          <p:nvPr/>
        </p:nvSpPr>
        <p:spPr>
          <a:xfrm>
            <a:off x="4651375" y="3931808"/>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5" name="Rectangle 24">
            <a:hlinkClick r:id="rId5" action="ppaction://hlinksldjump"/>
          </p:cNvPr>
          <p:cNvSpPr/>
          <p:nvPr/>
        </p:nvSpPr>
        <p:spPr>
          <a:xfrm>
            <a:off x="482600" y="5152596"/>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prstClr val="white"/>
              </a:solidFill>
            </a:endParaRPr>
          </a:p>
        </p:txBody>
      </p:sp>
      <p:pic>
        <p:nvPicPr>
          <p:cNvPr id="19"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497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0144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Yikes! Try again!</a:t>
            </a:r>
          </a:p>
        </p:txBody>
      </p:sp>
      <p:sp>
        <p:nvSpPr>
          <p:cNvPr id="24" name="Oval 23">
            <a:hlinkClick r:id="" action="ppaction://hlinkshowjump?jump=previous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Go Back</a:t>
            </a:r>
          </a:p>
        </p:txBody>
      </p:sp>
      <p:pic>
        <p:nvPicPr>
          <p:cNvPr id="41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13288"/>
            <a:ext cx="524510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495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
          <p:cNvSpPr txBox="1">
            <a:spLocks noChangeArrowheads="1"/>
          </p:cNvSpPr>
          <p:nvPr/>
        </p:nvSpPr>
        <p:spPr bwMode="auto">
          <a:xfrm>
            <a:off x="350838" y="3673475"/>
            <a:ext cx="8229600"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Correct. </a:t>
            </a:r>
          </a:p>
          <a:p>
            <a:pPr algn="ctr" eaLnBrk="0" fontAlgn="base" hangingPunct="0">
              <a:spcBef>
                <a:spcPct val="0"/>
              </a:spcBef>
              <a:spcAft>
                <a:spcPct val="0"/>
              </a:spcAft>
              <a:defRPr/>
            </a:pPr>
            <a:r>
              <a:rPr lang="en-GB" altLang="en-US" sz="6000" b="1" dirty="0" smtClean="0">
                <a:solidFill>
                  <a:srgbClr val="DD3336"/>
                </a:solidFill>
                <a:latin typeface="Amaranth" panose="02000503050000020004" pitchFamily="50" charset="0"/>
                <a:ea typeface="Sniglet" pitchFamily="2" charset="0"/>
              </a:rPr>
              <a:t>Well done!</a:t>
            </a:r>
          </a:p>
        </p:txBody>
      </p:sp>
      <p:sp>
        <p:nvSpPr>
          <p:cNvPr id="24" name="Oval 23">
            <a:hlinkClick r:id="" action="ppaction://hlinkshowjump?jump=nextslide"/>
          </p:cNvPr>
          <p:cNvSpPr/>
          <p:nvPr/>
        </p:nvSpPr>
        <p:spPr>
          <a:xfrm>
            <a:off x="3033450" y="568980"/>
            <a:ext cx="3046412" cy="3046412"/>
          </a:xfrm>
          <a:prstGeom prst="ellipse">
            <a:avLst/>
          </a:prstGeom>
          <a:solidFill>
            <a:srgbClr val="DD333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Amaranth" panose="02000503050000020004" pitchFamily="50" charset="0"/>
              </a:rPr>
              <a:t>Next!</a:t>
            </a:r>
          </a:p>
        </p:txBody>
      </p:sp>
      <p:pic>
        <p:nvPicPr>
          <p:cNvPr id="51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2139950"/>
            <a:ext cx="24368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094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2600" y="386918"/>
            <a:ext cx="8120063" cy="3335337"/>
          </a:xfrm>
          <a:prstGeom prst="rect">
            <a:avLst/>
          </a:prstGeom>
          <a:solidFill>
            <a:schemeClr val="bg1"/>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4" name="Oval 3"/>
          <p:cNvSpPr/>
          <p:nvPr/>
        </p:nvSpPr>
        <p:spPr>
          <a:xfrm>
            <a:off x="325438" y="256743"/>
            <a:ext cx="919162" cy="919162"/>
          </a:xfrm>
          <a:prstGeom prst="ellipse">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4800" b="1" dirty="0">
                <a:solidFill>
                  <a:prstClr val="white"/>
                </a:solidFill>
                <a:latin typeface="BPreplay" panose="02000503000000020004" pitchFamily="50" charset="0"/>
              </a:rPr>
              <a:t>2</a:t>
            </a:r>
          </a:p>
        </p:txBody>
      </p:sp>
      <p:sp>
        <p:nvSpPr>
          <p:cNvPr id="17" name="Rectangle 16"/>
          <p:cNvSpPr/>
          <p:nvPr/>
        </p:nvSpPr>
        <p:spPr>
          <a:xfrm>
            <a:off x="1497013" y="3933393"/>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Asia</a:t>
            </a: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p:txBody>
      </p:sp>
      <p:sp>
        <p:nvSpPr>
          <p:cNvPr id="22" name="Rectangle 21">
            <a:hlinkClick r:id="" action="ppaction://hlinkshowjump?jump=nextslide"/>
          </p:cNvPr>
          <p:cNvSpPr/>
          <p:nvPr/>
        </p:nvSpPr>
        <p:spPr>
          <a:xfrm>
            <a:off x="482600" y="3933393"/>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a</a:t>
            </a:r>
          </a:p>
        </p:txBody>
      </p:sp>
      <p:sp>
        <p:nvSpPr>
          <p:cNvPr id="30" name="Rectangle 29"/>
          <p:cNvSpPr/>
          <p:nvPr/>
        </p:nvSpPr>
        <p:spPr>
          <a:xfrm>
            <a:off x="5654675" y="3933393"/>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Antarctica</a:t>
            </a:r>
            <a:endParaRPr lang="en-GB" sz="4800" dirty="0">
              <a:solidFill>
                <a:prstClr val="black"/>
              </a:solidFill>
              <a:latin typeface="HVD Bodedo" panose="02000605000000020003" pitchFamily="2" charset="0"/>
            </a:endParaRPr>
          </a:p>
        </p:txBody>
      </p:sp>
      <p:sp>
        <p:nvSpPr>
          <p:cNvPr id="31" name="Rectangle 30">
            <a:hlinkClick r:id="rId3" action="ppaction://hlinksldjump"/>
          </p:cNvPr>
          <p:cNvSpPr/>
          <p:nvPr/>
        </p:nvSpPr>
        <p:spPr>
          <a:xfrm>
            <a:off x="4638675" y="3933393"/>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b</a:t>
            </a:r>
          </a:p>
        </p:txBody>
      </p:sp>
      <p:sp>
        <p:nvSpPr>
          <p:cNvPr id="33" name="Rectangle 32"/>
          <p:cNvSpPr/>
          <p:nvPr/>
        </p:nvSpPr>
        <p:spPr>
          <a:xfrm>
            <a:off x="1497013" y="5152593"/>
            <a:ext cx="2947987"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endParaRPr lang="en-GB" sz="2000" dirty="0">
              <a:solidFill>
                <a:prstClr val="black"/>
              </a:solidFill>
              <a:latin typeface="Sassoon Infant Rg" panose="02000503030000020003" pitchFamily="50" charset="0"/>
            </a:endParaRPr>
          </a:p>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Europe</a:t>
            </a:r>
          </a:p>
          <a:p>
            <a:pPr algn="ctr" eaLnBrk="0" fontAlgn="base" hangingPunct="0">
              <a:spcBef>
                <a:spcPct val="0"/>
              </a:spcBef>
              <a:spcAft>
                <a:spcPct val="0"/>
              </a:spcAft>
              <a:defRPr/>
            </a:pPr>
            <a:endParaRPr lang="en-GB" sz="4800" dirty="0">
              <a:solidFill>
                <a:prstClr val="black"/>
              </a:solidFill>
              <a:latin typeface="Sassoon Infant Rg" panose="02000503030000020003" pitchFamily="50" charset="0"/>
            </a:endParaRPr>
          </a:p>
        </p:txBody>
      </p:sp>
      <p:sp>
        <p:nvSpPr>
          <p:cNvPr id="34" name="Rectangle 33">
            <a:hlinkClick r:id="" action="ppaction://hlinkshowjump?jump=nextslide"/>
          </p:cNvPr>
          <p:cNvSpPr/>
          <p:nvPr/>
        </p:nvSpPr>
        <p:spPr>
          <a:xfrm>
            <a:off x="482600" y="5152593"/>
            <a:ext cx="1014413"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c</a:t>
            </a:r>
          </a:p>
        </p:txBody>
      </p:sp>
      <p:sp>
        <p:nvSpPr>
          <p:cNvPr id="36" name="Rectangle 35"/>
          <p:cNvSpPr/>
          <p:nvPr/>
        </p:nvSpPr>
        <p:spPr>
          <a:xfrm>
            <a:off x="5654675" y="5152593"/>
            <a:ext cx="2947988"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prstClr val="black"/>
                </a:solidFill>
                <a:latin typeface="Sassoon Infant Rg" panose="02000503030000020003" pitchFamily="50" charset="0"/>
              </a:rPr>
              <a:t>Africa</a:t>
            </a:r>
            <a:endParaRPr lang="en-GB" sz="2000" dirty="0">
              <a:solidFill>
                <a:prstClr val="black"/>
              </a:solidFill>
              <a:latin typeface="HVD Bodedo" panose="02000605000000020003" pitchFamily="2" charset="0"/>
            </a:endParaRPr>
          </a:p>
        </p:txBody>
      </p:sp>
      <p:sp>
        <p:nvSpPr>
          <p:cNvPr id="37" name="Rectangle 36">
            <a:hlinkClick r:id="rId4" action="ppaction://hlinksldjump"/>
          </p:cNvPr>
          <p:cNvSpPr/>
          <p:nvPr/>
        </p:nvSpPr>
        <p:spPr>
          <a:xfrm>
            <a:off x="4638675" y="5152593"/>
            <a:ext cx="1016000" cy="1016000"/>
          </a:xfrm>
          <a:prstGeom prst="rect">
            <a:avLst/>
          </a:prstGeom>
          <a:solidFill>
            <a:srgbClr val="DD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6600" b="1" dirty="0">
                <a:solidFill>
                  <a:prstClr val="white"/>
                </a:solidFill>
                <a:latin typeface="Amaranth" panose="02000503050000020004" pitchFamily="50" charset="0"/>
              </a:rPr>
              <a:t>d</a:t>
            </a:r>
          </a:p>
        </p:txBody>
      </p:sp>
      <p:sp>
        <p:nvSpPr>
          <p:cNvPr id="3" name="Rectangle 2"/>
          <p:cNvSpPr/>
          <p:nvPr/>
        </p:nvSpPr>
        <p:spPr>
          <a:xfrm>
            <a:off x="482600" y="3933393"/>
            <a:ext cx="3962400" cy="1076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6158" name="TextBox 8"/>
          <p:cNvSpPr txBox="1">
            <a:spLocks noChangeArrowheads="1"/>
          </p:cNvSpPr>
          <p:nvPr/>
        </p:nvSpPr>
        <p:spPr bwMode="auto">
          <a:xfrm>
            <a:off x="2387600" y="1853768"/>
            <a:ext cx="4308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2000" smtClean="0">
                <a:solidFill>
                  <a:prstClr val="black"/>
                </a:solidFill>
                <a:latin typeface="Sassoon Infant Rg" panose="02000503030000020003" pitchFamily="50" charset="0"/>
              </a:rPr>
              <a:t>In which continent can China be found?</a:t>
            </a:r>
          </a:p>
        </p:txBody>
      </p:sp>
      <p:sp>
        <p:nvSpPr>
          <p:cNvPr id="19" name="Rectangle 18">
            <a:hlinkClick r:id="" action="ppaction://hlinkshowjump?jump=nextslide"/>
          </p:cNvPr>
          <p:cNvSpPr/>
          <p:nvPr/>
        </p:nvSpPr>
        <p:spPr>
          <a:xfrm>
            <a:off x="4638675" y="5149418"/>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0" name="Rectangle 19">
            <a:hlinkClick r:id="rId5" action="ppaction://hlinksldjump"/>
          </p:cNvPr>
          <p:cNvSpPr/>
          <p:nvPr/>
        </p:nvSpPr>
        <p:spPr>
          <a:xfrm>
            <a:off x="482600" y="3923868"/>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6" name="Rectangle 25">
            <a:hlinkClick r:id="" action="ppaction://hlinkshowjump?jump=nextslide"/>
          </p:cNvPr>
          <p:cNvSpPr/>
          <p:nvPr/>
        </p:nvSpPr>
        <p:spPr>
          <a:xfrm>
            <a:off x="4638675" y="3922280"/>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7" name="Rectangle 26">
            <a:hlinkClick r:id="" action="ppaction://hlinkshowjump?jump=nextslide"/>
          </p:cNvPr>
          <p:cNvSpPr/>
          <p:nvPr/>
        </p:nvSpPr>
        <p:spPr>
          <a:xfrm>
            <a:off x="482600" y="5151005"/>
            <a:ext cx="3962400" cy="1016000"/>
          </a:xfrm>
          <a:prstGeom prst="rect">
            <a:avLst/>
          </a:prstGeom>
          <a:solidFill>
            <a:schemeClr val="bg1">
              <a:alpha val="0"/>
            </a:schemeClr>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734" y="6610212"/>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507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1914</TotalTime>
  <Words>907</Words>
  <Application>Microsoft Office PowerPoint</Application>
  <PresentationFormat>On-screen Show (4:3)</PresentationFormat>
  <Paragraphs>244</Paragraphs>
  <Slides>45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BPreplay</vt:lpstr>
      <vt:lpstr>Calibri Light</vt:lpstr>
      <vt:lpstr>Calibri</vt:lpstr>
      <vt:lpstr>Sniglet</vt:lpstr>
      <vt:lpstr>MS PGothic</vt:lpstr>
      <vt:lpstr>Amaranth</vt:lpstr>
      <vt:lpstr>Sassoon Infant Rg</vt:lpstr>
      <vt:lpstr>Sassoon Infant Md</vt:lpstr>
      <vt:lpstr>Arial</vt:lpstr>
      <vt:lpstr>HVD Bodedo</vt:lpstr>
      <vt:lpstr>Office Theme</vt:lpstr>
      <vt:lpstr>1_Office Theme</vt:lpstr>
      <vt:lpstr>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EMILY  SNOWBALL</cp:lastModifiedBy>
  <cp:revision>154</cp:revision>
  <dcterms:created xsi:type="dcterms:W3CDTF">2014-10-01T16:09:27Z</dcterms:created>
  <dcterms:modified xsi:type="dcterms:W3CDTF">2021-01-18T13:58:03Z</dcterms:modified>
</cp:coreProperties>
</file>