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3" r:id="rId13"/>
    <p:sldId id="314" r:id="rId14"/>
    <p:sldId id="299" r:id="rId15"/>
    <p:sldId id="315" r:id="rId16"/>
    <p:sldId id="312" r:id="rId17"/>
    <p:sldId id="316" r:id="rId18"/>
    <p:sldId id="301" r:id="rId19"/>
    <p:sldId id="300" r:id="rId20"/>
    <p:sldId id="311" r:id="rId21"/>
    <p:sldId id="308" r:id="rId22"/>
    <p:sldId id="304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18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" y="2529484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64174" y="436902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Building numbers up to 50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2159634"/>
            <a:ext cx="342453" cy="3931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635937" y="821615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887654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2163794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616793"/>
            <a:ext cx="342453" cy="393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615674"/>
            <a:ext cx="342453" cy="3931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890294"/>
            <a:ext cx="342453" cy="393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343694"/>
            <a:ext cx="342453" cy="393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069791"/>
            <a:ext cx="342453" cy="3931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695039" y="1071714"/>
            <a:ext cx="342453" cy="39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006768" y="1343292"/>
            <a:ext cx="342453" cy="3931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41109" y="1582011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10 ones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is equal to 1 ten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320" y="3625639"/>
            <a:ext cx="1440419" cy="994728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069285" y="2528234"/>
            <a:ext cx="2448806" cy="1152086"/>
          </a:xfrm>
          <a:prstGeom prst="wedgeRoundRectCallout">
            <a:avLst>
              <a:gd name="adj1" fmla="val -51870"/>
              <a:gd name="adj2" fmla="val 66816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2066568" y="2481545"/>
            <a:ext cx="2451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I can build big numbers using these!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32" y="3716284"/>
            <a:ext cx="1517626" cy="1062338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307843" y="2794686"/>
            <a:ext cx="1925935" cy="749257"/>
          </a:xfrm>
          <a:prstGeom prst="wedgeRoundRectCallout">
            <a:avLst>
              <a:gd name="adj1" fmla="val 32248"/>
              <a:gd name="adj2" fmla="val 95249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311564" y="2799117"/>
            <a:ext cx="192221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How about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35?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77994" y="381126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35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3 tens and 5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341109" y="4234271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798259" y="4262517"/>
            <a:ext cx="699670" cy="197307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308159" y="4247931"/>
            <a:ext cx="699670" cy="197307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651188"/>
            <a:ext cx="342453" cy="3931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38110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5111025"/>
            <a:ext cx="342453" cy="39318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840944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175638" y="4570863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/>
      <p:bldP spid="21" grpId="0" animBg="1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9333" y="720800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Tens and Ones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4034576" y="1277186"/>
            <a:ext cx="699670" cy="1973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692173"/>
            <a:ext cx="342453" cy="3931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34" t="34426" r="42244" b="42987"/>
          <a:stretch/>
        </p:blipFill>
        <p:spPr>
          <a:xfrm>
            <a:off x="4902055" y="2398532"/>
            <a:ext cx="342453" cy="3931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77994" y="328254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4</a:t>
            </a:r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4 tens and   2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77994" y="3944837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2</a:t>
            </a:r>
            <a:r>
              <a:rPr lang="en-GB" sz="2800" dirty="0">
                <a:latin typeface="Comic Sans MS" panose="030F0702030302020204" pitchFamily="66" charset="0"/>
              </a:rPr>
              <a:t>7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2 tens and   7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77994" y="4501518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30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3 tens and   0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7993" y="51135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9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 smtClean="0">
                <a:latin typeface="Comic Sans MS" panose="030F0702030302020204" pitchFamily="66" charset="0"/>
              </a:rPr>
              <a:t>   0 tens and   9 ones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546086" y="1277186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3057595" y="1277186"/>
            <a:ext cx="699670" cy="1973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02" t="23074" r="31995" b="33000"/>
          <a:stretch/>
        </p:blipFill>
        <p:spPr>
          <a:xfrm>
            <a:off x="2569104" y="1277186"/>
            <a:ext cx="699670" cy="197307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502891" y="334141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48960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5523352" y="3988727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2415654" y="4531350"/>
            <a:ext cx="503285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407430" y="5138254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3 and 4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7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the same?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394948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394948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394948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70530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70530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different?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177994" y="677203"/>
            <a:ext cx="699670" cy="1973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2092190"/>
            <a:ext cx="342453" cy="39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1798549"/>
            <a:ext cx="342453" cy="3931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689504" y="677203"/>
            <a:ext cx="699670" cy="1973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01013" y="677203"/>
            <a:ext cx="699670" cy="1973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2522" y="677203"/>
            <a:ext cx="699670" cy="19730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9880" y="276813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the same?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8372" y="1905609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09948" y="2411889"/>
            <a:ext cx="699670" cy="19730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809935"/>
            <a:ext cx="342453" cy="3931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516294"/>
            <a:ext cx="342453" cy="3931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21458" y="2411889"/>
            <a:ext cx="699670" cy="19730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2411889"/>
            <a:ext cx="699670" cy="197307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40326" y="3623354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241902" y="4168338"/>
            <a:ext cx="699670" cy="19730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585517"/>
            <a:ext cx="342453" cy="393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5291876"/>
            <a:ext cx="342453" cy="39318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753412" y="4168338"/>
            <a:ext cx="699670" cy="197307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72280" y="5398936"/>
            <a:ext cx="482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4 tens </a:t>
            </a:r>
            <a:r>
              <a:rPr lang="en-GB" sz="2800" dirty="0" smtClean="0">
                <a:latin typeface="Comic Sans MS" panose="030F0702030302020204" pitchFamily="66" charset="0"/>
              </a:rPr>
              <a:t>and   </a:t>
            </a:r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ones  </a:t>
            </a:r>
            <a:r>
              <a:rPr lang="en-GB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= </a:t>
            </a:r>
            <a:r>
              <a:rPr lang="en-GB" sz="2800" dirty="0">
                <a:solidFill>
                  <a:srgbClr val="FFC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4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40326" y="4478062"/>
            <a:ext cx="4690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Comic Sans MS" panose="030F0702030302020204" pitchFamily="66" charset="0"/>
              </a:rPr>
              <a:t>What is different?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715323" y="2411889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1232967" y="4168338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89770" y="4168338"/>
            <a:ext cx="699670" cy="19730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3193764"/>
            <a:ext cx="342453" cy="3931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96934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934" t="34426" r="42244" b="42987"/>
          <a:stretch/>
        </p:blipFill>
        <p:spPr>
          <a:xfrm>
            <a:off x="3045473" y="4646816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60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0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</a:t>
            </a:r>
            <a:r>
              <a:rPr lang="en-GB" dirty="0"/>
              <a:t>5</a:t>
            </a:r>
            <a:r>
              <a:rPr lang="en-GB" dirty="0" smtClean="0"/>
              <a:t>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78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809232"/>
            <a:ext cx="5182049" cy="5218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10082" y="340470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5550" y="24333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1) Find the number 20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600" dirty="0" smtClean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2) Find the number 40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4052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3) Find the number 16</a:t>
            </a:r>
          </a:p>
          <a:p>
            <a:pPr lvl="0"/>
            <a:endParaRPr lang="en-GB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4) Find the number 26</a:t>
            </a:r>
          </a:p>
        </p:txBody>
      </p:sp>
    </p:spTree>
    <p:extLst>
      <p:ext uri="{BB962C8B-B14F-4D97-AF65-F5344CB8AC3E}">
        <p14:creationId xmlns:p14="http://schemas.microsoft.com/office/powerpoint/2010/main" val="33908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82" y="809232"/>
            <a:ext cx="5182049" cy="5218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10082" y="340470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10082" y="6027860"/>
            <a:ext cx="5298825" cy="2651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349609" y="1331546"/>
            <a:ext cx="505151" cy="518911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347033" y="1850457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410221" y="2347388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410222" y="1315379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95550" y="243336"/>
            <a:ext cx="74974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1) Find the number 20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600" dirty="0" smtClean="0">
              <a:latin typeface="Comic Sans MS" panose="030F0702030302020204" pitchFamily="66" charset="0"/>
            </a:endParaRPr>
          </a:p>
          <a:p>
            <a:r>
              <a:rPr lang="en-GB" sz="2600" dirty="0" smtClean="0">
                <a:latin typeface="Comic Sans MS" panose="030F0702030302020204" pitchFamily="66" charset="0"/>
              </a:rPr>
              <a:t>2) Find the number 40</a:t>
            </a:r>
            <a:endParaRPr lang="en-GB" sz="2600" dirty="0">
              <a:latin typeface="Comic Sans MS" panose="030F0702030302020204" pitchFamily="66" charset="0"/>
            </a:endParaRPr>
          </a:p>
          <a:p>
            <a:endParaRPr lang="en-GB" sz="2800" dirty="0" smtClean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405269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3) Find the number 16</a:t>
            </a:r>
          </a:p>
          <a:p>
            <a:pPr lvl="0"/>
            <a:endParaRPr lang="en-GB" sz="26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4) Find the number 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9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694635" y="553530"/>
            <a:ext cx="5340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birds are there?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8" y="1172811"/>
            <a:ext cx="2619304" cy="26939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36" y="1228233"/>
            <a:ext cx="2619304" cy="26939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264" y="1242082"/>
            <a:ext cx="2619304" cy="2693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19" y="3822401"/>
            <a:ext cx="747346" cy="7954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00" y="3822401"/>
            <a:ext cx="747346" cy="7954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151" y="3822401"/>
            <a:ext cx="747346" cy="7954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45" y="3822401"/>
            <a:ext cx="747346" cy="7954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2431" y="4541877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tree has 10 birds.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865" y="5059816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 </a:t>
            </a:r>
            <a:r>
              <a:rPr lang="en-GB" sz="2800" dirty="0" smtClean="0">
                <a:latin typeface="Comic Sans MS" panose="030F0702030302020204" pitchFamily="66" charset="0"/>
              </a:rPr>
              <a:t>full trees </a:t>
            </a:r>
            <a:r>
              <a:rPr lang="en-GB" sz="2800" dirty="0">
                <a:latin typeface="Comic Sans MS" panose="030F0702030302020204" pitchFamily="66" charset="0"/>
              </a:rPr>
              <a:t>and 4 more birds.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9074" y="5595744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34 birds.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54888" y="5065098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5246122" y="5093429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4312223" y="5583036"/>
            <a:ext cx="491788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77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544509" y="542843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How many </a:t>
            </a:r>
            <a:r>
              <a:rPr lang="en-GB" sz="3200" dirty="0" smtClean="0">
                <a:latin typeface="Comic Sans MS" panose="030F0702030302020204" pitchFamily="66" charset="0"/>
              </a:rPr>
              <a:t>straws </a:t>
            </a:r>
            <a:r>
              <a:rPr lang="en-GB" sz="3200" dirty="0">
                <a:latin typeface="Comic Sans MS" panose="030F0702030302020204" pitchFamily="66" charset="0"/>
              </a:rPr>
              <a:t>are there?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6086" y="392545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1 </a:t>
            </a:r>
            <a:r>
              <a:rPr lang="en-GB" sz="2800" dirty="0" smtClean="0">
                <a:latin typeface="Comic Sans MS" panose="030F0702030302020204" pitchFamily="66" charset="0"/>
              </a:rPr>
              <a:t>bundle </a:t>
            </a:r>
            <a:r>
              <a:rPr lang="en-GB" sz="2800" dirty="0">
                <a:latin typeface="Comic Sans MS" panose="030F0702030302020204" pitchFamily="66" charset="0"/>
              </a:rPr>
              <a:t>has 10 </a:t>
            </a:r>
            <a:r>
              <a:rPr lang="en-GB" sz="2800" dirty="0" smtClean="0">
                <a:latin typeface="Comic Sans MS" panose="030F0702030302020204" pitchFamily="66" charset="0"/>
              </a:rPr>
              <a:t>straws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443391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dirty="0" smtClean="0">
                <a:latin typeface="Comic Sans MS" panose="030F0702030302020204" pitchFamily="66" charset="0"/>
              </a:rPr>
              <a:t>4 bundles of 10 </a:t>
            </a:r>
            <a:r>
              <a:rPr lang="en-GB" sz="2800" dirty="0">
                <a:latin typeface="Comic Sans MS" panose="030F0702030302020204" pitchFamily="66" charset="0"/>
              </a:rPr>
              <a:t>and </a:t>
            </a:r>
            <a:r>
              <a:rPr lang="en-GB" sz="2800" dirty="0" smtClean="0">
                <a:latin typeface="Comic Sans MS" panose="030F0702030302020204" pitchFamily="66" charset="0"/>
              </a:rPr>
              <a:t>3 </a:t>
            </a:r>
            <a:r>
              <a:rPr lang="en-GB" sz="2800" dirty="0">
                <a:latin typeface="Comic Sans MS" panose="030F0702030302020204" pitchFamily="66" charset="0"/>
              </a:rPr>
              <a:t>more </a:t>
            </a:r>
            <a:r>
              <a:rPr lang="en-GB" sz="2800" dirty="0" smtClean="0">
                <a:latin typeface="Comic Sans MS" panose="030F0702030302020204" pitchFamily="66" charset="0"/>
              </a:rPr>
              <a:t>straws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729" y="4979319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dirty="0" smtClean="0">
                <a:latin typeface="Comic Sans MS" panose="030F0702030302020204" pitchFamily="66" charset="0"/>
              </a:rPr>
              <a:t>43 straws</a:t>
            </a:r>
            <a:r>
              <a:rPr lang="en-GB" sz="28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1" y="1802444"/>
            <a:ext cx="1715474" cy="21230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500" y="2227568"/>
            <a:ext cx="1221887" cy="15251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73" y="1802444"/>
            <a:ext cx="1715474" cy="21230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95" y="1802444"/>
            <a:ext cx="1715474" cy="21230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17" y="1802444"/>
            <a:ext cx="1715474" cy="2123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18" y="2246433"/>
            <a:ext cx="1221887" cy="15251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831" y="2288508"/>
            <a:ext cx="1221887" cy="1525168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333810" y="4461380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5636854" y="4482162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094272" y="5015261"/>
            <a:ext cx="50502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64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5" grpId="0"/>
      <p:bldP spid="16" grpId="0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69854" y="2199426"/>
            <a:ext cx="602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How </a:t>
            </a:r>
            <a:r>
              <a:rPr lang="en-GB" sz="3200" dirty="0" smtClean="0">
                <a:latin typeface="Comic Sans MS" panose="030F0702030302020204" pitchFamily="66" charset="0"/>
              </a:rPr>
              <a:t>many </a:t>
            </a:r>
            <a:r>
              <a:rPr lang="en-GB" sz="3200" dirty="0">
                <a:latin typeface="Comic Sans MS" panose="030F0702030302020204" pitchFamily="66" charset="0"/>
              </a:rPr>
              <a:t>are there?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848" y="4854554"/>
            <a:ext cx="7907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3</a:t>
            </a:r>
            <a:r>
              <a:rPr lang="en-GB" sz="2800" dirty="0" smtClean="0">
                <a:latin typeface="Comic Sans MS" panose="030F0702030302020204" pitchFamily="66" charset="0"/>
              </a:rPr>
              <a:t> tens and </a:t>
            </a:r>
            <a:r>
              <a:rPr lang="en-GB" sz="2800" dirty="0">
                <a:latin typeface="Comic Sans MS" panose="030F0702030302020204" pitchFamily="66" charset="0"/>
              </a:rPr>
              <a:t>6</a:t>
            </a:r>
            <a:r>
              <a:rPr lang="en-GB" sz="2800" dirty="0" smtClean="0">
                <a:latin typeface="Comic Sans MS" panose="030F0702030302020204" pitchFamily="66" charset="0"/>
              </a:rPr>
              <a:t> ones.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3315" y="5470312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There are </a:t>
            </a:r>
            <a:r>
              <a:rPr lang="en-GB" sz="2800" dirty="0" smtClean="0">
                <a:latin typeface="Comic Sans MS" panose="030F0702030302020204" pitchFamily="66" charset="0"/>
              </a:rPr>
              <a:t>36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775256"/>
            <a:ext cx="342453" cy="393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6791814" y="371922"/>
            <a:ext cx="699670" cy="19730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503276"/>
            <a:ext cx="342453" cy="3931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1231296"/>
            <a:ext cx="342453" cy="3931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959316"/>
            <a:ext cx="342453" cy="39318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1850916" y="687336"/>
            <a:ext cx="342453" cy="39318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496986" y="1132318"/>
            <a:ext cx="426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10 ones</a:t>
            </a:r>
            <a:r>
              <a:rPr lang="en-GB" sz="2800" dirty="0"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latin typeface="Comic Sans MS" panose="030F0702030302020204" pitchFamily="66" charset="0"/>
              </a:rPr>
              <a:t>is equal to 1 ten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2496621" y="2742586"/>
            <a:ext cx="699670" cy="197307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196291" y="2742586"/>
            <a:ext cx="699670" cy="197307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02" t="23074" r="31995" b="33000"/>
          <a:stretch/>
        </p:blipFill>
        <p:spPr>
          <a:xfrm>
            <a:off x="3884674" y="2742586"/>
            <a:ext cx="699670" cy="197307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4083737"/>
            <a:ext cx="342453" cy="39318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803879"/>
            <a:ext cx="342453" cy="39318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805802"/>
            <a:ext cx="342453" cy="39318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4096004"/>
            <a:ext cx="342453" cy="39318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5000756" y="3496177"/>
            <a:ext cx="342453" cy="39318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4688946" y="3498100"/>
            <a:ext cx="342453" cy="393187"/>
          </a:xfrm>
          <a:prstGeom prst="rect">
            <a:avLst/>
          </a:prstGeom>
        </p:spPr>
      </p:pic>
      <p:sp>
        <p:nvSpPr>
          <p:cNvPr id="48" name="Rounded Rectangle 47"/>
          <p:cNvSpPr/>
          <p:nvPr/>
        </p:nvSpPr>
        <p:spPr>
          <a:xfrm>
            <a:off x="374594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ounded Rectangle 48"/>
          <p:cNvSpPr/>
          <p:nvPr/>
        </p:nvSpPr>
        <p:spPr>
          <a:xfrm>
            <a:off x="5576453" y="4872315"/>
            <a:ext cx="393030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ounded Rectangle 49"/>
          <p:cNvSpPr/>
          <p:nvPr/>
        </p:nvSpPr>
        <p:spPr>
          <a:xfrm>
            <a:off x="5091591" y="5503663"/>
            <a:ext cx="484862" cy="4419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783878"/>
            <a:ext cx="342453" cy="39318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511898"/>
            <a:ext cx="342453" cy="39318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1239918"/>
            <a:ext cx="342453" cy="39318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967938"/>
            <a:ext cx="342453" cy="393187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934" t="34426" r="42244" b="42987"/>
          <a:stretch/>
        </p:blipFill>
        <p:spPr>
          <a:xfrm>
            <a:off x="2136601" y="695958"/>
            <a:ext cx="342453" cy="3931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120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16" grpId="0"/>
      <p:bldP spid="38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4.9|5.8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.8|6|5.2|10|9.9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6|6|4.9|6.5|7|4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6.6|4.4|2.6|3.7|4.2|5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8|2.3|2.2|5.7|13.4|10.2|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2|14.7|4.6|4.9|18.9|3.4|3.3|11.2|5|1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|6.9|12.2|1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|7|8.6|11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http://purl.org/dc/dcmitype/"/>
    <ds:schemaRef ds:uri="522d4c35-b548-4432-90ae-af4376e1c4b4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5920</TotalTime>
  <Words>288</Words>
  <Application>Microsoft Office PowerPoint</Application>
  <PresentationFormat>On-screen Show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Have a go at questions 3 and 4 on the worksheet</vt:lpstr>
      <vt:lpstr>PowerPoint Presentation</vt:lpstr>
      <vt:lpstr>PowerPoint Presentation</vt:lpstr>
      <vt:lpstr>Have a go at question 5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228</cp:revision>
  <dcterms:created xsi:type="dcterms:W3CDTF">2019-07-05T11:02:13Z</dcterms:created>
  <dcterms:modified xsi:type="dcterms:W3CDTF">2021-01-18T13:16:41Z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