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5.xml" ContentType="application/vnd.openxmlformats-officedocument.them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slideLayouts/slideLayout10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7"/>
  </p:notesMasterIdLst>
  <p:sldIdLst>
    <p:sldId id="296" r:id="rId11"/>
    <p:sldId id="297" r:id="rId12"/>
    <p:sldId id="298" r:id="rId13"/>
    <p:sldId id="320" r:id="rId14"/>
    <p:sldId id="299" r:id="rId15"/>
    <p:sldId id="317" r:id="rId16"/>
    <p:sldId id="312" r:id="rId17"/>
    <p:sldId id="315" r:id="rId18"/>
    <p:sldId id="316" r:id="rId19"/>
    <p:sldId id="301" r:id="rId20"/>
    <p:sldId id="304" r:id="rId21"/>
    <p:sldId id="300" r:id="rId22"/>
    <p:sldId id="308" r:id="rId23"/>
    <p:sldId id="311" r:id="rId24"/>
    <p:sldId id="319" r:id="rId25"/>
    <p:sldId id="318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94"/>
  </p:normalViewPr>
  <p:slideViewPr>
    <p:cSldViewPr snapToGrid="0" snapToObjects="1">
      <p:cViewPr varScale="1">
        <p:scale>
          <a:sx n="73" d="100"/>
          <a:sy n="73" d="100"/>
        </p:scale>
        <p:origin x="132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slide" Target="slides/slide16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slide" Target="slides/slide15.xml"/><Relationship Id="rId33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32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commentAuthors" Target="commentAuthor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Relationship Id="rId8" Type="http://schemas.openxmlformats.org/officeDocument/2006/relationships/slideMaster" Target="slideMasters/slideMaster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mes Clegg" userId="c6df1435-7a36-4b38-be4d-16e68e91152f" providerId="ADAL" clId="{41E8B4CC-F308-4BC1-8EC6-A4D5F23445AA}"/>
    <pc:docChg chg="custSel modSld">
      <pc:chgData name="James Clegg" userId="c6df1435-7a36-4b38-be4d-16e68e91152f" providerId="ADAL" clId="{41E8B4CC-F308-4BC1-8EC6-A4D5F23445AA}" dt="2021-01-14T15:30:26.819" v="2" actId="404"/>
      <pc:docMkLst>
        <pc:docMk/>
      </pc:docMkLst>
      <pc:sldChg chg="delSp">
        <pc:chgData name="James Clegg" userId="c6df1435-7a36-4b38-be4d-16e68e91152f" providerId="ADAL" clId="{41E8B4CC-F308-4BC1-8EC6-A4D5F23445AA}" dt="2021-01-14T15:30:12.922" v="0" actId="478"/>
        <pc:sldMkLst>
          <pc:docMk/>
          <pc:sldMk cId="3939627984" sldId="300"/>
        </pc:sldMkLst>
        <pc:spChg chg="del">
          <ac:chgData name="James Clegg" userId="c6df1435-7a36-4b38-be4d-16e68e91152f" providerId="ADAL" clId="{41E8B4CC-F308-4BC1-8EC6-A4D5F23445AA}" dt="2021-01-14T15:30:12.922" v="0" actId="478"/>
          <ac:spMkLst>
            <pc:docMk/>
            <pc:sldMk cId="3939627984" sldId="300"/>
            <ac:spMk id="3" creationId="{00000000-0000-0000-0000-000000000000}"/>
          </ac:spMkLst>
        </pc:spChg>
      </pc:sldChg>
      <pc:sldChg chg="modSp">
        <pc:chgData name="James Clegg" userId="c6df1435-7a36-4b38-be4d-16e68e91152f" providerId="ADAL" clId="{41E8B4CC-F308-4BC1-8EC6-A4D5F23445AA}" dt="2021-01-14T15:30:26.819" v="2" actId="404"/>
        <pc:sldMkLst>
          <pc:docMk/>
          <pc:sldMk cId="995791446" sldId="311"/>
        </pc:sldMkLst>
        <pc:graphicFrameChg chg="modGraphic">
          <ac:chgData name="James Clegg" userId="c6df1435-7a36-4b38-be4d-16e68e91152f" providerId="ADAL" clId="{41E8B4CC-F308-4BC1-8EC6-A4D5F23445AA}" dt="2021-01-14T15:30:26.819" v="2" actId="404"/>
          <ac:graphicFrameMkLst>
            <pc:docMk/>
            <pc:sldMk cId="995791446" sldId="311"/>
            <ac:graphicFrameMk id="5" creationId="{00000000-0000-0000-0000-000000000000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18/01/2021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18/01/2021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57785-7438-492F-B7FA-E66DA7B653E8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806EE-2F9D-4145-9CBE-CB7CE80E60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5545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theme" Target="../theme/theme5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jpg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85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Relationship Id="rId9" Type="http://schemas.openxmlformats.org/officeDocument/2006/relationships/image" Target="../media/image2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Relationship Id="rId4" Type="http://schemas.openxmlformats.org/officeDocument/2006/relationships/image" Target="../media/image17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9.xml"/><Relationship Id="rId4" Type="http://schemas.openxmlformats.org/officeDocument/2006/relationships/image" Target="../media/image17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" y="2515836"/>
            <a:ext cx="5950212" cy="1908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Have a go at question 1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37822426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2224" y="1959050"/>
            <a:ext cx="690559" cy="62285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7504" y="1383085"/>
            <a:ext cx="690559" cy="62285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4627" y="2266222"/>
            <a:ext cx="690559" cy="62285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4628" y="1316270"/>
            <a:ext cx="690559" cy="62285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2046" b="98075" l="3815" r="9536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157632" y="2272937"/>
            <a:ext cx="1386411" cy="313925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2046" b="98075" l="3815" r="9536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509987" y="2904008"/>
            <a:ext cx="1386411" cy="3139256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2046" b="98075" l="3815" r="9536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160405" y="3703404"/>
            <a:ext cx="1386411" cy="313925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6321" y="1754878"/>
            <a:ext cx="690559" cy="62285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6890" y="753805"/>
            <a:ext cx="690559" cy="622857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0875" y="695038"/>
            <a:ext cx="690559" cy="62285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0275" y="2548350"/>
            <a:ext cx="690559" cy="622857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494" y="1168389"/>
            <a:ext cx="690559" cy="622857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8014" y="1925493"/>
            <a:ext cx="690559" cy="622857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5895" y="415084"/>
            <a:ext cx="690559" cy="622857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7669" y="530442"/>
            <a:ext cx="690559" cy="622857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416" y="1471474"/>
            <a:ext cx="690559" cy="622857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8357" y="2418622"/>
            <a:ext cx="690559" cy="622857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5762" y="1846913"/>
            <a:ext cx="690559" cy="622857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3463" y="2783788"/>
            <a:ext cx="690559" cy="622857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7639" y="1403568"/>
            <a:ext cx="690559" cy="622857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0299" y="2136384"/>
            <a:ext cx="690559" cy="622857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8898" y="1006466"/>
            <a:ext cx="690559" cy="622857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1492" y="1269061"/>
            <a:ext cx="690559" cy="622857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2740" y="1925870"/>
            <a:ext cx="690559" cy="622857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2456" y="2239952"/>
            <a:ext cx="690559" cy="622857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5809" y="1973370"/>
            <a:ext cx="690559" cy="622857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3423" y="677746"/>
            <a:ext cx="690559" cy="622857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2597" y="2576260"/>
            <a:ext cx="690559" cy="622857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9784" y="1226813"/>
            <a:ext cx="690559" cy="622857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9975" y="1587623"/>
            <a:ext cx="690559" cy="622857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9062" y="1811026"/>
            <a:ext cx="1523038" cy="1051783"/>
          </a:xfrm>
          <a:prstGeom prst="rect">
            <a:avLst/>
          </a:prstGeom>
        </p:spPr>
      </p:pic>
      <p:sp>
        <p:nvSpPr>
          <p:cNvPr id="42" name="Rounded Rectangular Callout 41"/>
          <p:cNvSpPr/>
          <p:nvPr/>
        </p:nvSpPr>
        <p:spPr>
          <a:xfrm>
            <a:off x="5629562" y="415084"/>
            <a:ext cx="1964967" cy="1099051"/>
          </a:xfrm>
          <a:prstGeom prst="wedgeRoundRectCallout">
            <a:avLst>
              <a:gd name="adj1" fmla="val 29287"/>
              <a:gd name="adj2" fmla="val 90061"/>
              <a:gd name="adj3" fmla="val 16667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TextBox 42"/>
          <p:cNvSpPr txBox="1"/>
          <p:nvPr/>
        </p:nvSpPr>
        <p:spPr>
          <a:xfrm>
            <a:off x="5728198" y="369690"/>
            <a:ext cx="182161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I need to </a:t>
            </a: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organise these!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4243415" y="5380171"/>
            <a:ext cx="40750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There are 27 bears.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5527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4.07407E-6 L 0.14601 0.36482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92" y="18241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917 0.00973 L 0.02917 0.25973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1.85185E-6 L 0.00312 0.26968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6" y="13472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85185E-6 L 0.0191 0.39282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55" y="19630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4.81481E-6 L -0.06858 0.30417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38" y="15208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1.48148E-6 L -0.01042 0.26921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1" y="13449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07407E-6 L 0.01458 0.28982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9" y="14491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4.81481E-6 L 0.01979 0.48009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90" y="24005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7.40741E-7 L -0.04895 0.48079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48" y="24028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85185E-6 L -0.04098 0.41296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49" y="20648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7.40741E-7 L 0.07205 0.45509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94" y="22755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4.44444E-6 L 0.01753 0.29583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68" y="14792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2.59259E-6 L -0.04237 0.48611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18" y="24306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4.07407E-6 L -0.10017 0.34861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17" y="17431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1.48148E-6 L -0.0368 0.36805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40" y="18403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2.96296E-6 L -0.00434 0.37593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6" y="18796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2.96296E-6 L -0.1 0.6206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00" y="31019"/>
                                    </p:animMotion>
                                  </p:childTnLst>
                                </p:cTn>
                              </p:par>
                              <p:par>
                                <p:cTn id="5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7.40741E-7 L -0.1059 0.51227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95" y="25602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7.40741E-7 L -0.12274 0.43843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146" y="21921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3.33333E-6 L -0.01597 0.49584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99" y="24792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2.59259E-6 L 0.02396 0.39004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98" y="19491"/>
                                    </p:animMotion>
                                  </p:childTnLst>
                                </p:cTn>
                              </p:par>
                              <p:par>
                                <p:cTn id="6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3.7037E-7 L 0.00365 0.41319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4" y="20648"/>
                                    </p:animMotion>
                                  </p:childTnLst>
                                </p:cTn>
                              </p:par>
                              <p:par>
                                <p:cTn id="6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0 L 0.21441 0.35694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712" y="17847"/>
                                    </p:animMotion>
                                  </p:childTnLst>
                                </p:cTn>
                              </p:par>
                              <p:par>
                                <p:cTn id="6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0.00625 L 0.05034 0.25463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17" y="13032"/>
                                    </p:animMotion>
                                  </p:childTnLst>
                                </p:cTn>
                              </p:par>
                              <p:par>
                                <p:cTn id="6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2.59259E-6 L 0.03333 0.28796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67" y="14398"/>
                                    </p:animMotion>
                                  </p:childTnLst>
                                </p:cTn>
                              </p:par>
                              <p:par>
                                <p:cTn id="6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1.11111E-6 L -1.11111E-6 0.25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  <p:par>
                                <p:cTn id="7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1.85185E-6 L 0.04166 0.33727 " pathEditMode="relative" rAng="0" ptsTypes="AA">
                                      <p:cBhvr>
                                        <p:cTn id="72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83" y="168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3" grpId="0"/>
      <p:bldP spid="4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02958" y="350674"/>
            <a:ext cx="47261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Numbers to 50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8482" y="1071326"/>
            <a:ext cx="5182049" cy="5218628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1710082" y="3666794"/>
            <a:ext cx="5298825" cy="26518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2813439" y="2630231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1448732" y="3846829"/>
            <a:ext cx="60554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Can you find these numbers?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83392" y="4696845"/>
            <a:ext cx="32601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thirty-three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25761" y="5398221"/>
            <a:ext cx="27130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forty-six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349684" y="4661785"/>
            <a:ext cx="32433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twenty-eight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902878" y="5395202"/>
            <a:ext cx="20296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fifteen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359494" y="3143378"/>
            <a:ext cx="505151" cy="518911"/>
          </a:xfrm>
          <a:prstGeom prst="rect">
            <a:avLst/>
          </a:prstGeom>
          <a:solidFill>
            <a:srgbClr val="FF0000">
              <a:alpha val="5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5384729" y="2109605"/>
            <a:ext cx="505151" cy="518911"/>
          </a:xfrm>
          <a:prstGeom prst="rect">
            <a:avLst/>
          </a:prstGeom>
          <a:solidFill>
            <a:srgbClr val="7030A0">
              <a:alpha val="5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3846508" y="1599749"/>
            <a:ext cx="505151" cy="518911"/>
          </a:xfrm>
          <a:prstGeom prst="rect">
            <a:avLst/>
          </a:prstGeom>
          <a:solidFill>
            <a:schemeClr val="accent6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2034" y="419097"/>
            <a:ext cx="747045" cy="747045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5494553" y="561786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/>
      <p:bldP spid="10" grpId="0"/>
      <p:bldP spid="11" grpId="0"/>
      <p:bldP spid="12" grpId="0"/>
      <p:bldP spid="13" grpId="0"/>
      <p:bldP spid="14" grpId="0" animBg="1"/>
      <p:bldP spid="15" grpId="0" animBg="1"/>
      <p:bldP spid="1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Have a go at question 2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19237792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64174" y="791750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Counting on a number track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6115751"/>
              </p:ext>
            </p:extLst>
          </p:nvPr>
        </p:nvGraphicFramePr>
        <p:xfrm>
          <a:off x="711564" y="3435782"/>
          <a:ext cx="7481460" cy="60960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98764">
                  <a:extLst>
                    <a:ext uri="{9D8B030D-6E8A-4147-A177-3AD203B41FA5}">
                      <a16:colId xmlns:a16="http://schemas.microsoft.com/office/drawing/2014/main" val="2019166866"/>
                    </a:ext>
                  </a:extLst>
                </a:gridCol>
                <a:gridCol w="498764">
                  <a:extLst>
                    <a:ext uri="{9D8B030D-6E8A-4147-A177-3AD203B41FA5}">
                      <a16:colId xmlns:a16="http://schemas.microsoft.com/office/drawing/2014/main" val="1703727300"/>
                    </a:ext>
                  </a:extLst>
                </a:gridCol>
                <a:gridCol w="498764">
                  <a:extLst>
                    <a:ext uri="{9D8B030D-6E8A-4147-A177-3AD203B41FA5}">
                      <a16:colId xmlns:a16="http://schemas.microsoft.com/office/drawing/2014/main" val="2214035550"/>
                    </a:ext>
                  </a:extLst>
                </a:gridCol>
                <a:gridCol w="498764">
                  <a:extLst>
                    <a:ext uri="{9D8B030D-6E8A-4147-A177-3AD203B41FA5}">
                      <a16:colId xmlns:a16="http://schemas.microsoft.com/office/drawing/2014/main" val="35512791"/>
                    </a:ext>
                  </a:extLst>
                </a:gridCol>
                <a:gridCol w="498764">
                  <a:extLst>
                    <a:ext uri="{9D8B030D-6E8A-4147-A177-3AD203B41FA5}">
                      <a16:colId xmlns:a16="http://schemas.microsoft.com/office/drawing/2014/main" val="2106528166"/>
                    </a:ext>
                  </a:extLst>
                </a:gridCol>
                <a:gridCol w="498764">
                  <a:extLst>
                    <a:ext uri="{9D8B030D-6E8A-4147-A177-3AD203B41FA5}">
                      <a16:colId xmlns:a16="http://schemas.microsoft.com/office/drawing/2014/main" val="2738537074"/>
                    </a:ext>
                  </a:extLst>
                </a:gridCol>
                <a:gridCol w="498764">
                  <a:extLst>
                    <a:ext uri="{9D8B030D-6E8A-4147-A177-3AD203B41FA5}">
                      <a16:colId xmlns:a16="http://schemas.microsoft.com/office/drawing/2014/main" val="1634069004"/>
                    </a:ext>
                  </a:extLst>
                </a:gridCol>
                <a:gridCol w="498764">
                  <a:extLst>
                    <a:ext uri="{9D8B030D-6E8A-4147-A177-3AD203B41FA5}">
                      <a16:colId xmlns:a16="http://schemas.microsoft.com/office/drawing/2014/main" val="834982649"/>
                    </a:ext>
                  </a:extLst>
                </a:gridCol>
                <a:gridCol w="498764">
                  <a:extLst>
                    <a:ext uri="{9D8B030D-6E8A-4147-A177-3AD203B41FA5}">
                      <a16:colId xmlns:a16="http://schemas.microsoft.com/office/drawing/2014/main" val="891008232"/>
                    </a:ext>
                  </a:extLst>
                </a:gridCol>
                <a:gridCol w="498764">
                  <a:extLst>
                    <a:ext uri="{9D8B030D-6E8A-4147-A177-3AD203B41FA5}">
                      <a16:colId xmlns:a16="http://schemas.microsoft.com/office/drawing/2014/main" val="250544779"/>
                    </a:ext>
                  </a:extLst>
                </a:gridCol>
                <a:gridCol w="498764">
                  <a:extLst>
                    <a:ext uri="{9D8B030D-6E8A-4147-A177-3AD203B41FA5}">
                      <a16:colId xmlns:a16="http://schemas.microsoft.com/office/drawing/2014/main" val="997075786"/>
                    </a:ext>
                  </a:extLst>
                </a:gridCol>
                <a:gridCol w="498764">
                  <a:extLst>
                    <a:ext uri="{9D8B030D-6E8A-4147-A177-3AD203B41FA5}">
                      <a16:colId xmlns:a16="http://schemas.microsoft.com/office/drawing/2014/main" val="151808105"/>
                    </a:ext>
                  </a:extLst>
                </a:gridCol>
                <a:gridCol w="498764">
                  <a:extLst>
                    <a:ext uri="{9D8B030D-6E8A-4147-A177-3AD203B41FA5}">
                      <a16:colId xmlns:a16="http://schemas.microsoft.com/office/drawing/2014/main" val="3375322356"/>
                    </a:ext>
                  </a:extLst>
                </a:gridCol>
                <a:gridCol w="498764">
                  <a:extLst>
                    <a:ext uri="{9D8B030D-6E8A-4147-A177-3AD203B41FA5}">
                      <a16:colId xmlns:a16="http://schemas.microsoft.com/office/drawing/2014/main" val="4291195628"/>
                    </a:ext>
                  </a:extLst>
                </a:gridCol>
                <a:gridCol w="498764">
                  <a:extLst>
                    <a:ext uri="{9D8B030D-6E8A-4147-A177-3AD203B41FA5}">
                      <a16:colId xmlns:a16="http://schemas.microsoft.com/office/drawing/2014/main" val="2946923182"/>
                    </a:ext>
                  </a:extLst>
                </a:gridCol>
              </a:tblGrid>
              <a:tr h="609601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23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27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28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29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31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32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33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6112512"/>
                  </a:ext>
                </a:extLst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4164" y="1357416"/>
            <a:ext cx="1227755" cy="1734700"/>
          </a:xfrm>
          <a:prstGeom prst="rect">
            <a:avLst/>
          </a:prstGeom>
        </p:spPr>
      </p:pic>
      <p:sp>
        <p:nvSpPr>
          <p:cNvPr id="7" name="Rounded Rectangular Callout 6"/>
          <p:cNvSpPr/>
          <p:nvPr/>
        </p:nvSpPr>
        <p:spPr>
          <a:xfrm>
            <a:off x="1798796" y="1628231"/>
            <a:ext cx="4316476" cy="1154041"/>
          </a:xfrm>
          <a:prstGeom prst="wedgeRoundRectCallout">
            <a:avLst>
              <a:gd name="adj1" fmla="val 63347"/>
              <a:gd name="adj2" fmla="val 20963"/>
              <a:gd name="adj3" fmla="val 16667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1749000" y="1789752"/>
            <a:ext cx="431033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I can count from 19 - 33 with a number track.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95791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ular Callout 6"/>
          <p:cNvSpPr/>
          <p:nvPr/>
        </p:nvSpPr>
        <p:spPr>
          <a:xfrm>
            <a:off x="1798796" y="1171024"/>
            <a:ext cx="4316476" cy="1154041"/>
          </a:xfrm>
          <a:prstGeom prst="wedgeRoundRectCallout">
            <a:avLst>
              <a:gd name="adj1" fmla="val 63347"/>
              <a:gd name="adj2" fmla="val 20963"/>
              <a:gd name="adj3" fmla="val 16667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1749000" y="1332545"/>
            <a:ext cx="431033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I can count from 37 - 49 without a number track!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5654" y="1355948"/>
            <a:ext cx="1459906" cy="1008186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388584" y="2465510"/>
            <a:ext cx="57226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Comic Sans MS" panose="030F0702030302020204" pitchFamily="66" charset="0"/>
              </a:rPr>
              <a:t>Which of these numbers will Mo say?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2034" y="473689"/>
            <a:ext cx="747045" cy="747045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5494553" y="616378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042161" y="3889564"/>
            <a:ext cx="8547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</a:rPr>
              <a:t>18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901685" y="4263892"/>
            <a:ext cx="8547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</a:rPr>
              <a:t>38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50879" y="4819978"/>
            <a:ext cx="8547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</a:rPr>
              <a:t>40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769749" y="4894441"/>
            <a:ext cx="8547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</a:rPr>
              <a:t>46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51302" y="3912049"/>
            <a:ext cx="8547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</a:rPr>
              <a:t>29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128751" y="4865328"/>
            <a:ext cx="8547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</a:rPr>
              <a:t>50</a:t>
            </a:r>
          </a:p>
        </p:txBody>
      </p:sp>
      <p:sp>
        <p:nvSpPr>
          <p:cNvPr id="2" name="&quot;No&quot; Symbol 1"/>
          <p:cNvSpPr/>
          <p:nvPr/>
        </p:nvSpPr>
        <p:spPr>
          <a:xfrm>
            <a:off x="2042161" y="3693974"/>
            <a:ext cx="936000" cy="936000"/>
          </a:xfrm>
          <a:prstGeom prst="noSmoking">
            <a:avLst/>
          </a:prstGeom>
          <a:solidFill>
            <a:srgbClr val="FF0000">
              <a:alpha val="41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600">
              <a:solidFill>
                <a:schemeClr val="tx1"/>
              </a:solidFill>
            </a:endParaRPr>
          </a:p>
        </p:txBody>
      </p:sp>
      <p:sp>
        <p:nvSpPr>
          <p:cNvPr id="20" name="&quot;No&quot; Symbol 19"/>
          <p:cNvSpPr/>
          <p:nvPr/>
        </p:nvSpPr>
        <p:spPr>
          <a:xfrm>
            <a:off x="3047455" y="4652920"/>
            <a:ext cx="936000" cy="936000"/>
          </a:xfrm>
          <a:prstGeom prst="noSmoking">
            <a:avLst/>
          </a:prstGeom>
          <a:solidFill>
            <a:srgbClr val="FF0000">
              <a:alpha val="41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600">
              <a:solidFill>
                <a:schemeClr val="tx1"/>
              </a:solidFill>
            </a:endParaRPr>
          </a:p>
        </p:txBody>
      </p:sp>
      <p:sp>
        <p:nvSpPr>
          <p:cNvPr id="21" name="&quot;No&quot; Symbol 20"/>
          <p:cNvSpPr/>
          <p:nvPr/>
        </p:nvSpPr>
        <p:spPr>
          <a:xfrm>
            <a:off x="4906979" y="3790411"/>
            <a:ext cx="936000" cy="936000"/>
          </a:xfrm>
          <a:prstGeom prst="noSmoking">
            <a:avLst/>
          </a:prstGeom>
          <a:solidFill>
            <a:srgbClr val="FF0000">
              <a:alpha val="41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60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52102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2" grpId="0" animBg="1"/>
      <p:bldP spid="20" grpId="0" animBg="1"/>
      <p:bldP spid="2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Have a go at question 3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12860664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749747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1) What comes next? 8, 9, 10, ___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2) How do you spell 19?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3) How many counters?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4) 2 tens is equal to ___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9940" y="2797080"/>
            <a:ext cx="2055098" cy="90407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09940" y="3701156"/>
            <a:ext cx="2022074" cy="889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83574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749747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1) What comes next? 8, 9, 10, ___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2) How do you spell 19?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3) How many counters?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4) 2 tens is equal to ___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752625" y="322896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11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40950" y="1613642"/>
            <a:ext cx="21379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nineteen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09940" y="2797080"/>
            <a:ext cx="2055098" cy="90407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09940" y="3701156"/>
            <a:ext cx="2022074" cy="889548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4690374" y="2904388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17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187887" y="4589045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20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02187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742121" y="337410"/>
            <a:ext cx="47261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Numbers to 50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8482" y="1071326"/>
            <a:ext cx="5182049" cy="5218628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1710082" y="3666794"/>
            <a:ext cx="5298825" cy="26518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1448732" y="3846829"/>
            <a:ext cx="60554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Can you find these numbers?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640969" y="4682451"/>
            <a:ext cx="13307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ten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929807" y="4639379"/>
            <a:ext cx="238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thirty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040871" y="4679776"/>
            <a:ext cx="20643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twenty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430268" y="5310634"/>
            <a:ext cx="20296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FF00FF"/>
                </a:solidFill>
                <a:latin typeface="Comic Sans MS" panose="030F0702030302020204" pitchFamily="66" charset="0"/>
              </a:rPr>
              <a:t>fifty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403559" y="1080838"/>
            <a:ext cx="505151" cy="518911"/>
          </a:xfrm>
          <a:prstGeom prst="rect">
            <a:avLst/>
          </a:prstGeom>
          <a:solidFill>
            <a:srgbClr val="0070C0">
              <a:alpha val="5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/>
          <p:cNvSpPr/>
          <p:nvPr/>
        </p:nvSpPr>
        <p:spPr>
          <a:xfrm>
            <a:off x="6403559" y="1599749"/>
            <a:ext cx="505151" cy="518911"/>
          </a:xfrm>
          <a:prstGeom prst="rect">
            <a:avLst/>
          </a:prstGeom>
          <a:solidFill>
            <a:srgbClr val="7030A0">
              <a:alpha val="53000"/>
            </a:srgb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/>
          <p:cNvSpPr/>
          <p:nvPr/>
        </p:nvSpPr>
        <p:spPr>
          <a:xfrm>
            <a:off x="6403559" y="2109077"/>
            <a:ext cx="505151" cy="518911"/>
          </a:xfrm>
          <a:prstGeom prst="rect">
            <a:avLst/>
          </a:prstGeom>
          <a:solidFill>
            <a:srgbClr val="FF0000">
              <a:alpha val="5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/>
          <p:cNvSpPr/>
          <p:nvPr/>
        </p:nvSpPr>
        <p:spPr>
          <a:xfrm>
            <a:off x="6403559" y="2632053"/>
            <a:ext cx="505151" cy="518911"/>
          </a:xfrm>
          <a:prstGeom prst="rect">
            <a:avLst/>
          </a:prstGeom>
          <a:solidFill>
            <a:srgbClr val="00B050">
              <a:alpha val="5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/>
          <p:cNvSpPr/>
          <p:nvPr/>
        </p:nvSpPr>
        <p:spPr>
          <a:xfrm>
            <a:off x="6403559" y="3152749"/>
            <a:ext cx="505151" cy="518911"/>
          </a:xfrm>
          <a:prstGeom prst="rect">
            <a:avLst/>
          </a:prstGeom>
          <a:solidFill>
            <a:srgbClr val="FF00FF">
              <a:alpha val="5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/>
          <p:cNvSpPr txBox="1"/>
          <p:nvPr/>
        </p:nvSpPr>
        <p:spPr>
          <a:xfrm>
            <a:off x="2306363" y="5304948"/>
            <a:ext cx="20296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forty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93021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/>
      <p:bldP spid="10" grpId="0"/>
      <p:bldP spid="11" grpId="0"/>
      <p:bldP spid="12" grpId="0"/>
      <p:bldP spid="13" grpId="0"/>
      <p:bldP spid="17" grpId="0" animBg="1"/>
      <p:bldP spid="18" grpId="0" animBg="1"/>
      <p:bldP spid="19" grpId="0" animBg="1"/>
      <p:bldP spid="20" grpId="0" animBg="1"/>
      <p:bldP spid="21" grpId="0" animBg="1"/>
      <p:bldP spid="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45206" y="464843"/>
            <a:ext cx="52914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Comic Sans MS" panose="030F0702030302020204" pitchFamily="66" charset="0"/>
              </a:rPr>
              <a:t>How many counters?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645206" y="1277148"/>
            <a:ext cx="52914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How can we count them?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1645205" y="4489298"/>
            <a:ext cx="52914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There are 22 counters.</a:t>
            </a:r>
          </a:p>
        </p:txBody>
      </p:sp>
      <p:pic>
        <p:nvPicPr>
          <p:cNvPr id="61" name="Picture 6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0165" y="2540128"/>
            <a:ext cx="2055098" cy="904076"/>
          </a:xfrm>
          <a:prstGeom prst="rect">
            <a:avLst/>
          </a:prstGeom>
        </p:spPr>
      </p:pic>
      <p:pic>
        <p:nvPicPr>
          <p:cNvPr id="63" name="Picture 6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6281" y="2525600"/>
            <a:ext cx="2055098" cy="904076"/>
          </a:xfrm>
          <a:prstGeom prst="rect">
            <a:avLst/>
          </a:prstGeom>
        </p:spPr>
      </p:pic>
      <p:pic>
        <p:nvPicPr>
          <p:cNvPr id="64" name="Picture 6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42398" y="2540128"/>
            <a:ext cx="2022074" cy="889548"/>
          </a:xfrm>
          <a:prstGeom prst="rect">
            <a:avLst/>
          </a:prstGeom>
        </p:spPr>
      </p:pic>
      <p:sp>
        <p:nvSpPr>
          <p:cNvPr id="65" name="TextBox 64"/>
          <p:cNvSpPr txBox="1"/>
          <p:nvPr/>
        </p:nvSpPr>
        <p:spPr>
          <a:xfrm>
            <a:off x="1467192" y="3458731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10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3853308" y="3476939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20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6011059" y="3421739"/>
            <a:ext cx="12222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21, 22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52426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" grpId="0"/>
      <p:bldP spid="55" grpId="0"/>
      <p:bldP spid="65" grpId="0"/>
      <p:bldP spid="66" grpId="0"/>
      <p:bldP spid="6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45206" y="464843"/>
            <a:ext cx="52914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Comic Sans MS" panose="030F0702030302020204" pitchFamily="66" charset="0"/>
              </a:rPr>
              <a:t>How many grapes?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645206" y="1277148"/>
            <a:ext cx="52914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How can we count them?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1645206" y="5447725"/>
            <a:ext cx="52914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There are 35 grapes.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900709" y="2669801"/>
            <a:ext cx="2278298" cy="233270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098609">
            <a:off x="395208" y="1733487"/>
            <a:ext cx="2249045" cy="230275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098609">
            <a:off x="2043697" y="2777208"/>
            <a:ext cx="2249045" cy="2302754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098609">
            <a:off x="3813807" y="1505798"/>
            <a:ext cx="2249045" cy="230275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428533" y="3755291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10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168219" y="4713693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20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086986" y="3427752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30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016445" y="4799287"/>
            <a:ext cx="32097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31, 32, 33, 34, 35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02761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" grpId="0"/>
      <p:bldP spid="55" grpId="0"/>
      <p:bldP spid="15" grpId="0"/>
      <p:bldP spid="16" grpId="0"/>
      <p:bldP spid="17" grpId="0"/>
      <p:bldP spid="1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199745" y="335917"/>
            <a:ext cx="52914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Comic Sans MS" panose="030F0702030302020204" pitchFamily="66" charset="0"/>
              </a:rPr>
              <a:t>How many eggs?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539427" y="1291043"/>
            <a:ext cx="52914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How can we count them?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1645206" y="5447725"/>
            <a:ext cx="52914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There are 46 eggs.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857" y="1428717"/>
            <a:ext cx="2574146" cy="2396619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7319" y="2048046"/>
            <a:ext cx="2575960" cy="2398308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391" y="3074466"/>
            <a:ext cx="2574146" cy="2396619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2918" y="2952257"/>
            <a:ext cx="2574146" cy="2396619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3173" y="1356577"/>
            <a:ext cx="2574146" cy="2396619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2115469" y="3099316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10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242547" y="4754567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20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467621" y="3099316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30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617953" y="4754567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40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601817" y="3923134"/>
            <a:ext cx="11026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6</a:t>
            </a: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71051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" grpId="0"/>
      <p:bldP spid="55" grpId="0"/>
      <p:bldP spid="20" grpId="0"/>
      <p:bldP spid="21" grpId="0"/>
      <p:bldP spid="22" grpId="0"/>
      <p:bldP spid="23" grpId="0"/>
      <p:bldP spid="2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5|8.1|14.3|9.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1|14.9|7.2|3.9|3.1|7.1|2.7|6.8|4.6|4.1|11.7|3.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|3.8|15.1|7.5|5.5|3.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6.1|11.6|8.8|6.1|9.7|4.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1|16.3|11.9|3.1|2.9|3.3|5.9|5.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2|15.6|7.8|9.9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8|4.2|8.5|1.1|0.9|1|20.5|6.5|5.1|6.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9|1.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2|22.2|4.1|3.2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7" ma:contentTypeDescription="Create a new document." ma:contentTypeScope="" ma:versionID="d1bbd0e7118b8034b1837b1a97a3e8b1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6327414cb3b5f93d160f991d0b6625f7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72645BB-C536-4612-8AE4-E740337A99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1727757-3061-47D3-99FD-9493F136DC43}">
  <ds:schemaRefs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522d4c35-b548-4432-90ae-af4376e1c4b4"/>
    <ds:schemaRef ds:uri="http://purl.org/dc/elements/1.1/"/>
    <ds:schemaRef ds:uri="http://schemas.microsoft.com/office/infopath/2007/PartnerControls"/>
    <ds:schemaRef ds:uri="http://purl.org/dc/dcmitype/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6844</TotalTime>
  <Words>273</Words>
  <Application>Microsoft Office PowerPoint</Application>
  <PresentationFormat>On-screen Show (4:3)</PresentationFormat>
  <Paragraphs>94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16</vt:i4>
      </vt:variant>
    </vt:vector>
  </HeadingPairs>
  <TitlesOfParts>
    <vt:vector size="27" baseType="lpstr">
      <vt:lpstr>Arial</vt:lpstr>
      <vt:lpstr>Calibri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 1 on the worksheet</vt:lpstr>
      <vt:lpstr>PowerPoint Presentation</vt:lpstr>
      <vt:lpstr>PowerPoint Presentation</vt:lpstr>
      <vt:lpstr>Have a go at question 2 on the worksheet</vt:lpstr>
      <vt:lpstr>PowerPoint Presentation</vt:lpstr>
      <vt:lpstr>PowerPoint Presentation</vt:lpstr>
      <vt:lpstr>Have a go at question 3 on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EMILY  SNOWBALL</cp:lastModifiedBy>
  <cp:revision>228</cp:revision>
  <dcterms:created xsi:type="dcterms:W3CDTF">2019-07-05T11:02:13Z</dcterms:created>
  <dcterms:modified xsi:type="dcterms:W3CDTF">2021-01-18T13:13:26Z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