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5"/>
  </p:notesMasterIdLst>
  <p:sldIdLst>
    <p:sldId id="296" r:id="rId11"/>
    <p:sldId id="297" r:id="rId12"/>
    <p:sldId id="298" r:id="rId13"/>
    <p:sldId id="312" r:id="rId14"/>
    <p:sldId id="299" r:id="rId15"/>
    <p:sldId id="300" r:id="rId16"/>
    <p:sldId id="313" r:id="rId17"/>
    <p:sldId id="314" r:id="rId18"/>
    <p:sldId id="315" r:id="rId19"/>
    <p:sldId id="317" r:id="rId20"/>
    <p:sldId id="316" r:id="rId21"/>
    <p:sldId id="304" r:id="rId22"/>
    <p:sldId id="318" r:id="rId23"/>
    <p:sldId id="30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23/01/2021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23/01/2021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983" y="2511188"/>
            <a:ext cx="6340390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337072" y="395909"/>
            <a:ext cx="592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What is one less?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4538" y="5300002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less </a:t>
            </a:r>
            <a:r>
              <a:rPr lang="en-GB" sz="3200" dirty="0">
                <a:latin typeface="Comic Sans MS" panose="030F0702030302020204" pitchFamily="66" charset="0"/>
              </a:rPr>
              <a:t>than 28 is  27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876569" y="5316046"/>
            <a:ext cx="612598" cy="5140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80" y="1072605"/>
            <a:ext cx="3114813" cy="20985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17" y="3122534"/>
            <a:ext cx="3150216" cy="21223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52" y="1121192"/>
            <a:ext cx="3114813" cy="20985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802" y="3908950"/>
            <a:ext cx="784273" cy="6587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68" y="4006124"/>
            <a:ext cx="784273" cy="6587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69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63" y="1436638"/>
            <a:ext cx="1236591" cy="280002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65878" y="716779"/>
            <a:ext cx="592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What is one less?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52015" y="4671141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less </a:t>
            </a:r>
            <a:r>
              <a:rPr lang="en-GB" sz="3200" dirty="0">
                <a:latin typeface="Comic Sans MS" panose="030F0702030302020204" pitchFamily="66" charset="0"/>
              </a:rPr>
              <a:t>than 40 is 39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753150" y="4680200"/>
            <a:ext cx="566959" cy="5140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omic Sans MS" panose="030F0702030302020204" pitchFamily="66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23" y="1495113"/>
            <a:ext cx="589269" cy="5708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23" y="2023314"/>
            <a:ext cx="589269" cy="57085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23" y="2551515"/>
            <a:ext cx="589269" cy="57085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23" y="3079716"/>
            <a:ext cx="589269" cy="5708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23" y="3607916"/>
            <a:ext cx="589269" cy="5708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75" y="1495315"/>
            <a:ext cx="589269" cy="5708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75" y="2026928"/>
            <a:ext cx="589269" cy="57085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75" y="2558541"/>
            <a:ext cx="589269" cy="5708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75" y="3090154"/>
            <a:ext cx="589269" cy="57085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75" y="3621766"/>
            <a:ext cx="589269" cy="57085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769" y="1452521"/>
            <a:ext cx="1236591" cy="280002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29" y="1510996"/>
            <a:ext cx="589269" cy="57085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29" y="2039197"/>
            <a:ext cx="589269" cy="57085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29" y="2567398"/>
            <a:ext cx="589269" cy="57085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29" y="3095599"/>
            <a:ext cx="589269" cy="57085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29" y="3623799"/>
            <a:ext cx="589269" cy="57085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81" y="1511198"/>
            <a:ext cx="589269" cy="57085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81" y="2042811"/>
            <a:ext cx="589269" cy="57085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81" y="2574424"/>
            <a:ext cx="589269" cy="57085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81" y="3106037"/>
            <a:ext cx="589269" cy="57085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81" y="3637649"/>
            <a:ext cx="589269" cy="57085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48" y="1452521"/>
            <a:ext cx="1236591" cy="280002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08" y="1510996"/>
            <a:ext cx="589269" cy="57085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08" y="2039197"/>
            <a:ext cx="589269" cy="57085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08" y="2567398"/>
            <a:ext cx="589269" cy="57085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08" y="3095599"/>
            <a:ext cx="589269" cy="570854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08" y="3623799"/>
            <a:ext cx="589269" cy="57085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160" y="1511198"/>
            <a:ext cx="589269" cy="570854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160" y="2042811"/>
            <a:ext cx="589269" cy="570854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160" y="2574424"/>
            <a:ext cx="589269" cy="570854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160" y="3106037"/>
            <a:ext cx="589269" cy="570854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160" y="3637649"/>
            <a:ext cx="589269" cy="57085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52" y="1436638"/>
            <a:ext cx="1236591" cy="280002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712" y="1495113"/>
            <a:ext cx="589269" cy="57085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712" y="2023314"/>
            <a:ext cx="589269" cy="57085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712" y="2551515"/>
            <a:ext cx="589269" cy="57085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712" y="3079716"/>
            <a:ext cx="589269" cy="57085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712" y="3607916"/>
            <a:ext cx="589269" cy="57085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64" y="1495315"/>
            <a:ext cx="589269" cy="57085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64" y="2026928"/>
            <a:ext cx="589269" cy="57085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64" y="2558541"/>
            <a:ext cx="589269" cy="57085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64" y="3090154"/>
            <a:ext cx="589269" cy="57085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64" y="3621766"/>
            <a:ext cx="589269" cy="5708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457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 animBg="1"/>
      <p:bldP spid="2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0477" y="5304079"/>
            <a:ext cx="5291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One more than 23 is 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9316" y="1222293"/>
            <a:ext cx="6597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Let’s build 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23</a:t>
            </a:r>
            <a:r>
              <a:rPr lang="en-GB" sz="36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GB" sz="3600" dirty="0">
                <a:latin typeface="Comic Sans MS" panose="030F0702030302020204" pitchFamily="66" charset="0"/>
              </a:rPr>
              <a:t>and find one more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41243" y="2967215"/>
            <a:ext cx="1393574" cy="3155477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2938832" y="4020839"/>
            <a:ext cx="432000" cy="432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525739" y="4020839"/>
            <a:ext cx="432000" cy="432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109091" y="4020839"/>
            <a:ext cx="432000" cy="432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692443" y="4020839"/>
            <a:ext cx="432000" cy="432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072316" y="5378274"/>
            <a:ext cx="678686" cy="54483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262" y="2465542"/>
            <a:ext cx="3128477" cy="13762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5385" y="2451368"/>
            <a:ext cx="3128477" cy="1376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1" grpId="0" animBg="1"/>
      <p:bldP spid="32" grpId="0" animBg="1"/>
      <p:bldP spid="33" grpId="0" animBg="1"/>
      <p:bldP spid="34" grpId="0" animBg="1"/>
      <p:bldP spid="35" grpId="0" animBg="1"/>
      <p:bldP spid="3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96950" y="4686739"/>
            <a:ext cx="5291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One less than 48 is  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47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4157" y="1173579"/>
            <a:ext cx="6597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Let’s build 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48</a:t>
            </a:r>
            <a:r>
              <a:rPr lang="en-GB" sz="36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GB" sz="3600" dirty="0">
                <a:latin typeface="Comic Sans MS" panose="030F0702030302020204" pitchFamily="66" charset="0"/>
              </a:rPr>
              <a:t>and find one less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893193" y="4702925"/>
            <a:ext cx="614815" cy="56978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72369" y="3847571"/>
            <a:ext cx="342453" cy="39318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1786982" y="2411911"/>
            <a:ext cx="699670" cy="197307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72369" y="3562639"/>
            <a:ext cx="342453" cy="39318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311058" y="3851731"/>
            <a:ext cx="342453" cy="39318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72369" y="3277705"/>
            <a:ext cx="342453" cy="39318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2499626" y="2411911"/>
            <a:ext cx="699670" cy="197307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3212270" y="2411911"/>
            <a:ext cx="699670" cy="197307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3924914" y="2411911"/>
            <a:ext cx="699670" cy="197307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72369" y="2992771"/>
            <a:ext cx="342453" cy="39318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72369" y="2707837"/>
            <a:ext cx="342453" cy="39318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311058" y="3308554"/>
            <a:ext cx="342453" cy="39318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311058" y="3580142"/>
            <a:ext cx="342453" cy="393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470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8" grpId="0" animBg="1"/>
      <p:bldP spid="2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 1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883422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1) What comes next? 13, 14, 15, ___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2) What comes next?  13, 12, 11, ___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3) Nineteen is one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more or less</a:t>
            </a:r>
            <a:r>
              <a:rPr lang="en-GB" sz="2800" dirty="0">
                <a:latin typeface="Comic Sans MS" panose="030F0702030302020204" pitchFamily="66" charset="0"/>
              </a:rPr>
              <a:t> than twenty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4) Twelve is one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more or less </a:t>
            </a:r>
            <a:r>
              <a:rPr lang="en-GB" sz="2800" dirty="0">
                <a:latin typeface="Comic Sans MS" panose="030F0702030302020204" pitchFamily="66" charset="0"/>
              </a:rPr>
              <a:t>than thirteen</a:t>
            </a:r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896480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1) What comes next? 13, 14, 15, 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2) What comes next?  13, 12, 11, 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3) Nineteen is one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more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or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less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than twenty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4) Twelve is one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more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less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than thirteen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68382" y="883419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/>
                </a:solidFill>
                <a:latin typeface="Comic Sans MS" panose="030F0702030302020204" pitchFamily="66" charset="0"/>
              </a:rPr>
              <a:t>16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8213" y="2154935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/>
                </a:solidFill>
                <a:latin typeface="Comic Sans MS" panose="030F0702030302020204" pitchFamily="66" charset="0"/>
              </a:rPr>
              <a:t>10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5231729" y="3424616"/>
            <a:ext cx="756000" cy="576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853729" y="4710651"/>
            <a:ext cx="756000" cy="576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914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4174" y="791750"/>
            <a:ext cx="61714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Finding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more </a:t>
            </a:r>
            <a:r>
              <a:rPr lang="en-GB" sz="3200" dirty="0">
                <a:latin typeface="Comic Sans MS" panose="030F0702030302020204" pitchFamily="66" charset="0"/>
              </a:rPr>
              <a:t>is like </a:t>
            </a:r>
          </a:p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adding</a:t>
            </a:r>
            <a:r>
              <a:rPr lang="en-GB" sz="3200" dirty="0">
                <a:latin typeface="Comic Sans MS" panose="030F0702030302020204" pitchFamily="66" charset="0"/>
              </a:rPr>
              <a:t> one!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40" y="2380401"/>
            <a:ext cx="1161083" cy="1436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6101">
            <a:off x="3609061" y="2700381"/>
            <a:ext cx="832117" cy="103865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512" y="4383634"/>
            <a:ext cx="1325711" cy="96821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69" y="3598142"/>
            <a:ext cx="1116010" cy="8150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98" y="2380401"/>
            <a:ext cx="1161083" cy="14369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12" y="2379066"/>
            <a:ext cx="1161083" cy="14369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6101">
            <a:off x="4072132" y="2741821"/>
            <a:ext cx="832117" cy="1038654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2352254" y="3857420"/>
            <a:ext cx="2419588" cy="1154041"/>
          </a:xfrm>
          <a:prstGeom prst="wedgeRoundRectCallout">
            <a:avLst>
              <a:gd name="adj1" fmla="val -68004"/>
              <a:gd name="adj2" fmla="val 40398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272187" y="3965430"/>
            <a:ext cx="2579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I have 3 tens 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and 2 ones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5266825" y="2382792"/>
            <a:ext cx="2419588" cy="1154041"/>
          </a:xfrm>
          <a:prstGeom prst="wedgeRoundRectCallout">
            <a:avLst>
              <a:gd name="adj1" fmla="val -6522"/>
              <a:gd name="adj2" fmla="val 71146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186758" y="2490802"/>
            <a:ext cx="2579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I will give you one more straw!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6101">
            <a:off x="7303981" y="4042511"/>
            <a:ext cx="832117" cy="10386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00477" y="5304079"/>
            <a:ext cx="5291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One more </a:t>
            </a:r>
            <a:r>
              <a:rPr lang="en-GB" sz="3600" dirty="0">
                <a:latin typeface="Comic Sans MS" panose="030F0702030302020204" pitchFamily="66" charset="0"/>
              </a:rPr>
              <a:t>than 32 is 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33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13260" y="5338444"/>
            <a:ext cx="678686" cy="54483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30486 -0.1972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3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8" grpId="0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4174" y="791750"/>
            <a:ext cx="61714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Finding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less </a:t>
            </a:r>
            <a:r>
              <a:rPr lang="en-GB" sz="3200" dirty="0">
                <a:latin typeface="Comic Sans MS" panose="030F0702030302020204" pitchFamily="66" charset="0"/>
              </a:rPr>
              <a:t>is like </a:t>
            </a:r>
          </a:p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subtracting</a:t>
            </a:r>
            <a:r>
              <a:rPr lang="en-GB" sz="3200" dirty="0">
                <a:latin typeface="Comic Sans MS" panose="030F0702030302020204" pitchFamily="66" charset="0"/>
              </a:rPr>
              <a:t> one!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40" y="2380401"/>
            <a:ext cx="1161083" cy="1436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6101">
            <a:off x="3609061" y="2700381"/>
            <a:ext cx="832117" cy="103865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512" y="4383634"/>
            <a:ext cx="1325711" cy="96821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69" y="3598142"/>
            <a:ext cx="1116010" cy="8150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98" y="2380401"/>
            <a:ext cx="1161083" cy="14369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12" y="2379066"/>
            <a:ext cx="1161083" cy="14369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6101">
            <a:off x="4072132" y="2741821"/>
            <a:ext cx="832117" cy="1038654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2352254" y="3857420"/>
            <a:ext cx="2419588" cy="1154041"/>
          </a:xfrm>
          <a:prstGeom prst="wedgeRoundRectCallout">
            <a:avLst>
              <a:gd name="adj1" fmla="val -68004"/>
              <a:gd name="adj2" fmla="val 40398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272187" y="3965430"/>
            <a:ext cx="2579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I have 3 tens 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and 2 ones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5266825" y="2382792"/>
            <a:ext cx="2419588" cy="1154041"/>
          </a:xfrm>
          <a:prstGeom prst="wedgeRoundRectCallout">
            <a:avLst>
              <a:gd name="adj1" fmla="val -6522"/>
              <a:gd name="adj2" fmla="val 71146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186758" y="2490802"/>
            <a:ext cx="2579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I will take away one straw!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00477" y="5304079"/>
            <a:ext cx="5291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One less </a:t>
            </a:r>
            <a:r>
              <a:rPr lang="en-GB" sz="3600" dirty="0">
                <a:latin typeface="Comic Sans MS" panose="030F0702030302020204" pitchFamily="66" charset="0"/>
              </a:rPr>
              <a:t>than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3600" dirty="0">
                <a:latin typeface="Comic Sans MS" panose="030F0702030302020204" pitchFamily="66" charset="0"/>
              </a:rPr>
              <a:t>32 is 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31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017724" y="5378274"/>
            <a:ext cx="678686" cy="54483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484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8" grpId="0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62" y="1737996"/>
            <a:ext cx="3150216" cy="212236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37071" y="965008"/>
            <a:ext cx="592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What is one more?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4538" y="4315946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more </a:t>
            </a:r>
            <a:r>
              <a:rPr lang="en-GB" sz="3200" dirty="0">
                <a:latin typeface="Comic Sans MS" panose="030F0702030302020204" pitchFamily="66" charset="0"/>
              </a:rPr>
              <a:t>than 15 is  16 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876569" y="4331990"/>
            <a:ext cx="612598" cy="5140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15" y="1754038"/>
            <a:ext cx="3114813" cy="20985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61" y="1754038"/>
            <a:ext cx="3150216" cy="21223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84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322" y="1436638"/>
            <a:ext cx="1236591" cy="280002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65878" y="716779"/>
            <a:ext cx="592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What is one more?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4115" y="4699032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more </a:t>
            </a:r>
            <a:r>
              <a:rPr lang="en-GB" sz="3200" dirty="0">
                <a:latin typeface="Comic Sans MS" panose="030F0702030302020204" pitchFamily="66" charset="0"/>
              </a:rPr>
              <a:t>than 29 is 30 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755533" y="4731063"/>
            <a:ext cx="566959" cy="5140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omic Sans MS" panose="030F0702030302020204" pitchFamily="66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82" y="1495113"/>
            <a:ext cx="589269" cy="5708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82" y="2023314"/>
            <a:ext cx="589269" cy="57085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82" y="2551515"/>
            <a:ext cx="589269" cy="57085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82" y="3079716"/>
            <a:ext cx="589269" cy="5708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82" y="3607916"/>
            <a:ext cx="589269" cy="5708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34" y="1495315"/>
            <a:ext cx="589269" cy="5708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34" y="2026928"/>
            <a:ext cx="589269" cy="57085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34" y="2558541"/>
            <a:ext cx="589269" cy="5708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34" y="3090154"/>
            <a:ext cx="589269" cy="57085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34" y="3621766"/>
            <a:ext cx="589269" cy="57085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370" y="1452521"/>
            <a:ext cx="1236591" cy="280002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830" y="1510996"/>
            <a:ext cx="589269" cy="57085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830" y="2039197"/>
            <a:ext cx="589269" cy="57085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830" y="2567398"/>
            <a:ext cx="589269" cy="57085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830" y="3095599"/>
            <a:ext cx="589269" cy="57085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830" y="3623799"/>
            <a:ext cx="589269" cy="57085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482" y="1511198"/>
            <a:ext cx="589269" cy="57085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482" y="2042811"/>
            <a:ext cx="589269" cy="57085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482" y="2574424"/>
            <a:ext cx="589269" cy="57085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482" y="3106037"/>
            <a:ext cx="589269" cy="57085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482" y="3637649"/>
            <a:ext cx="589269" cy="57085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073" y="1452521"/>
            <a:ext cx="1236591" cy="280002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33" y="1510996"/>
            <a:ext cx="589269" cy="57085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33" y="2039197"/>
            <a:ext cx="589269" cy="57085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33" y="2567398"/>
            <a:ext cx="589269" cy="57085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33" y="3095599"/>
            <a:ext cx="589269" cy="570854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33" y="3623799"/>
            <a:ext cx="589269" cy="57085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185" y="1511198"/>
            <a:ext cx="589269" cy="570854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185" y="2042811"/>
            <a:ext cx="589269" cy="570854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185" y="2574424"/>
            <a:ext cx="589269" cy="570854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185" y="3106037"/>
            <a:ext cx="589269" cy="570854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185" y="3637649"/>
            <a:ext cx="589269" cy="5708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77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16.4|14.7|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|7.1|4.9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0.8|5.3|7.8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5|10.5|14.2|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9.4|14.9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4.7|15.4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7.9|7|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8.7|4.7|10.3|1.8|4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7|3.9|4.2|7|1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7BEF74-BB5F-4E6D-BD57-0A59F96477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522d4c35-b548-4432-90ae-af4376e1c4b4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cee99ee9-287b-4f9a-957c-ba5ae7375c9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3797</TotalTime>
  <Words>236</Words>
  <Application>Microsoft Office PowerPoint</Application>
  <PresentationFormat>On-screen Show (4:3)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 1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EMILY  SNOWBALL</cp:lastModifiedBy>
  <cp:revision>233</cp:revision>
  <dcterms:created xsi:type="dcterms:W3CDTF">2019-07-05T11:02:13Z</dcterms:created>
  <dcterms:modified xsi:type="dcterms:W3CDTF">2021-01-23T12:28:06Z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