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298" r:id="rId13"/>
    <p:sldId id="312" r:id="rId14"/>
    <p:sldId id="299" r:id="rId15"/>
    <p:sldId id="313" r:id="rId16"/>
    <p:sldId id="314" r:id="rId17"/>
    <p:sldId id="300" r:id="rId18"/>
    <p:sldId id="301" r:id="rId19"/>
    <p:sldId id="311" r:id="rId20"/>
    <p:sldId id="315" r:id="rId21"/>
    <p:sldId id="318" r:id="rId22"/>
    <p:sldId id="304" r:id="rId23"/>
    <p:sldId id="308" r:id="rId24"/>
    <p:sldId id="319" r:id="rId25"/>
    <p:sldId id="32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10/01/2021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5214"/>
            <a:ext cx="5974598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6574" y="94415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Comparing number sentences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40" y="2123771"/>
            <a:ext cx="2055098" cy="904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872" y="3199807"/>
            <a:ext cx="2022074" cy="889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240" y="3199807"/>
            <a:ext cx="2022074" cy="889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848" y="2123771"/>
            <a:ext cx="2055098" cy="904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55761" y="4307612"/>
                <a:ext cx="21466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14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8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 </a:t>
                </a:r>
                <a:endParaRPr lang="en-GB" sz="2800" dirty="0">
                  <a:solidFill>
                    <a:srgbClr val="FFC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61" y="4307612"/>
                <a:ext cx="2146692" cy="523220"/>
              </a:xfrm>
              <a:prstGeom prst="rect">
                <a:avLst/>
              </a:prstGeom>
              <a:blipFill>
                <a:blip r:embed="rId6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755761" y="4281531"/>
            <a:ext cx="2146692" cy="5493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30120" y="4328433"/>
                <a:ext cx="21466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9</a:t>
                </a:r>
                <a:endPara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120" y="4328433"/>
                <a:ext cx="2146692" cy="523220"/>
              </a:xfrm>
              <a:prstGeom prst="rect">
                <a:avLst/>
              </a:prstGeom>
              <a:blipFill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5030120" y="4302352"/>
            <a:ext cx="2146692" cy="5493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988861" y="3261765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612762" y="3283653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36663" y="3279414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860564" y="3275175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384192" y="2593436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017163" y="2572435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32716" y="2577561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48269" y="2582687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618702" y="3283653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51673" y="3270705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859394" y="3293412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467115" y="3272574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092254" y="3277863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077612" y="3655633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608367" y="2593436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226423" y="2582687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844479" y="2571938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190973" y="4296107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235319" y="4252938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64522" y="4894992"/>
            <a:ext cx="2030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</a:t>
            </a:r>
            <a:r>
              <a:rPr lang="en-GB" sz="2800" dirty="0" smtClean="0">
                <a:latin typeface="Comic Sans MS" panose="030F0702030302020204" pitchFamily="66" charset="0"/>
              </a:rPr>
              <a:t>s less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678675" y="1937981"/>
            <a:ext cx="2248802" cy="22518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4918507" y="1949506"/>
            <a:ext cx="2248802" cy="22518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33" grpId="0" animBg="1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 2 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19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51241" y="2843869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1242" y="2811318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12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3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5183" y="2843869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6497" y="2811318"/>
            <a:ext cx="1417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12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4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5183" y="3810276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6497" y="3777725"/>
                <a:ext cx="14173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3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97" y="3777725"/>
                <a:ext cx="1417373" cy="584775"/>
              </a:xfrm>
              <a:prstGeom prst="rect">
                <a:avLst/>
              </a:prstGeom>
              <a:blipFill>
                <a:blip r:embed="rId3"/>
                <a:stretch>
                  <a:fillRect l="-10730" t="-13542" r="-1073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919840" y="2797705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981377" y="2084185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51241" y="3810276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1242" y="3777725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12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3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19840" y="3764112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5025183" y="4821770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6497" y="4789219"/>
            <a:ext cx="141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13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2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51241" y="4821770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1242" y="4789219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12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3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19840" y="4775606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ular Callout 22"/>
          <p:cNvSpPr/>
          <p:nvPr/>
        </p:nvSpPr>
        <p:spPr>
          <a:xfrm>
            <a:off x="2901499" y="483641"/>
            <a:ext cx="3413673" cy="1298706"/>
          </a:xfrm>
          <a:prstGeom prst="wedgeRoundRectCallout">
            <a:avLst>
              <a:gd name="adj1" fmla="val -62510"/>
              <a:gd name="adj2" fmla="val 21254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145398" y="563856"/>
            <a:ext cx="292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I answer both sides first, then I put in the symbol!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08017" y="2110311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1847" y="2080489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628" y="1020133"/>
            <a:ext cx="1756817" cy="122977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79530" y="2811318"/>
            <a:ext cx="8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26525" y="2811318"/>
            <a:ext cx="8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16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9530" y="3777725"/>
            <a:ext cx="8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26525" y="3777725"/>
            <a:ext cx="8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9530" y="4789219"/>
            <a:ext cx="8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26525" y="4789219"/>
            <a:ext cx="8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94187" y="2084185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5183" y="2080489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96183" y="2110311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7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1099 0.1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5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11233 0.245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229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0018 0.3879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9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51241" y="3326021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1242" y="3293470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11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9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5183" y="3326021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6497" y="3293470"/>
            <a:ext cx="1417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11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5183" y="4276256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6497" y="4243705"/>
                <a:ext cx="14173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11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latin typeface="Comic Sans MS" panose="030F0702030302020204" pitchFamily="66" charset="0"/>
                  </a:rPr>
                  <a:t>9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97" y="4243705"/>
                <a:ext cx="1417373" cy="584775"/>
              </a:xfrm>
              <a:prstGeom prst="rect">
                <a:avLst/>
              </a:prstGeom>
              <a:blipFill>
                <a:blip r:embed="rId3"/>
                <a:stretch>
                  <a:fillRect l="-8584" t="-13542" r="-81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919840" y="3279857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981377" y="2534565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51241" y="4276256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1242" y="4243705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11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9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19840" y="4230092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5025183" y="5281620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6497" y="5249069"/>
            <a:ext cx="141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12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8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51241" y="5281620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1242" y="5249069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11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9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19840" y="5235456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230" y="510703"/>
            <a:ext cx="1423545" cy="1703113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2444519" y="411898"/>
            <a:ext cx="3799870" cy="1298706"/>
          </a:xfrm>
          <a:prstGeom prst="wedgeRoundRectCallout">
            <a:avLst>
              <a:gd name="adj1" fmla="val -62510"/>
              <a:gd name="adj2" fmla="val 21254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703826" y="461086"/>
            <a:ext cx="354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I don’t need to answer both sides every time.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Look carefully!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08017" y="2560691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1847" y="2530869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5183" y="2534398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1377" y="2534565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9132" y="2560691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6757" y="1999568"/>
            <a:ext cx="72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What is the same?     What is different?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18511" y="2537927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1106 0.1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11476 0.2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00052 0.387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7" grpId="0"/>
      <p:bldP spid="29" grpId="0"/>
      <p:bldP spid="30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36497" y="2843090"/>
                <a:ext cx="16070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3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97" y="2843090"/>
                <a:ext cx="1607072" cy="584775"/>
              </a:xfrm>
              <a:prstGeom prst="rect">
                <a:avLst/>
              </a:prstGeom>
              <a:blipFill>
                <a:blip r:embed="rId3"/>
                <a:stretch>
                  <a:fillRect l="-5303" t="-13542" r="-568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951241" y="2875641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1242" y="2843090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13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4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5183" y="2875641"/>
            <a:ext cx="1618386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5183" y="3825876"/>
            <a:ext cx="1618386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6497" y="3793325"/>
                <a:ext cx="14173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19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2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97" y="3793325"/>
                <a:ext cx="1417373" cy="584775"/>
              </a:xfrm>
              <a:prstGeom prst="rect">
                <a:avLst/>
              </a:prstGeom>
              <a:blipFill>
                <a:blip r:embed="rId4"/>
                <a:stretch>
                  <a:fillRect l="-10730" t="-13542" r="-1073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919840" y="2829477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1951241" y="3825876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1242" y="3793325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13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4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19840" y="3779712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5025182" y="4831240"/>
            <a:ext cx="1591275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36497" y="4798689"/>
                <a:ext cx="14173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1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97" y="4798689"/>
                <a:ext cx="1417373" cy="584775"/>
              </a:xfrm>
              <a:prstGeom prst="rect">
                <a:avLst/>
              </a:prstGeom>
              <a:blipFill>
                <a:blip r:embed="rId5"/>
                <a:stretch>
                  <a:fillRect l="-8584" t="-13542" r="-81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1951241" y="4831240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1242" y="4798689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13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4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19840" y="4785076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ular Callout 22"/>
          <p:cNvSpPr/>
          <p:nvPr/>
        </p:nvSpPr>
        <p:spPr>
          <a:xfrm>
            <a:off x="2444519" y="1039697"/>
            <a:ext cx="3258450" cy="1298706"/>
          </a:xfrm>
          <a:prstGeom prst="wedgeRoundRectCallout">
            <a:avLst>
              <a:gd name="adj1" fmla="val -62510"/>
              <a:gd name="adj2" fmla="val 21254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703826" y="1088885"/>
            <a:ext cx="299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Think carefully!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What can you do to make them equal?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3807" y="2816567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2582" y="3779712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4486" y="4789082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1178208"/>
            <a:ext cx="1442352" cy="176073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79530" y="2811318"/>
            <a:ext cx="8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17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184458" y="2917242"/>
            <a:ext cx="432000" cy="43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104634" y="3865606"/>
            <a:ext cx="432000" cy="43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153834" y="4875076"/>
            <a:ext cx="432000" cy="43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126144" y="4865620"/>
            <a:ext cx="432000" cy="43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9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0" grpId="0"/>
      <p:bldP spid="33" grpId="1" animBg="1"/>
      <p:bldP spid="34" grpId="1" animBg="1"/>
      <p:bldP spid="35" grpId="1" animBg="1"/>
      <p:bldP spid="3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 4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1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This symbol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 </a:t>
            </a:r>
            <a:r>
              <a:rPr lang="en-GB" sz="2800" dirty="0" smtClean="0">
                <a:latin typeface="Comic Sans MS" panose="030F0702030302020204" pitchFamily="66" charset="0"/>
              </a:rPr>
              <a:t>means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Let’s compare  5       8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Write a number less than 4    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                    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Compare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647" y="4064196"/>
            <a:ext cx="2055098" cy="904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508" y="4064196"/>
            <a:ext cx="2055098" cy="9040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45951" y="4222664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088020" y="1656883"/>
            <a:ext cx="468000" cy="46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This symbol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 </a:t>
            </a:r>
            <a:r>
              <a:rPr lang="en-GB" sz="2800" dirty="0" smtClean="0">
                <a:latin typeface="Comic Sans MS" panose="030F0702030302020204" pitchFamily="66" charset="0"/>
              </a:rPr>
              <a:t>means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Let’s compare  5       8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Write a number less than 4    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                    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Compare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5803" y="2899462"/>
            <a:ext cx="176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3, 2, 1, 0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8655" y="362235"/>
            <a:ext cx="2437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Greater than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647" y="4064196"/>
            <a:ext cx="2055098" cy="904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508" y="4064196"/>
            <a:ext cx="2055098" cy="9040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45951" y="4222664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088020" y="1630848"/>
            <a:ext cx="52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0" name="Oval 9"/>
          <p:cNvSpPr/>
          <p:nvPr/>
        </p:nvSpPr>
        <p:spPr>
          <a:xfrm>
            <a:off x="4088020" y="1656883"/>
            <a:ext cx="468000" cy="46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996651" y="4207511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87097" y="774303"/>
            <a:ext cx="5423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Greater than or less than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0071" y="5046119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430401" y="3781181"/>
            <a:ext cx="699670" cy="1973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42" y="2325942"/>
            <a:ext cx="832117" cy="1038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9" y="2019164"/>
            <a:ext cx="1161083" cy="14369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4551" y="2734993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is ___________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193" y="4987143"/>
            <a:ext cx="414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is ___________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6792" y="2668705"/>
            <a:ext cx="235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l</a:t>
            </a:r>
            <a:r>
              <a:rPr lang="en-GB" sz="2800" dirty="0" smtClean="0">
                <a:latin typeface="Comic Sans MS" panose="030F0702030302020204" pitchFamily="66" charset="0"/>
              </a:rPr>
              <a:t>ess than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5679" y="4916086"/>
            <a:ext cx="235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greater than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66" y="2342514"/>
            <a:ext cx="832117" cy="10386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84" y="2019164"/>
            <a:ext cx="1161083" cy="14369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75" y="2342514"/>
            <a:ext cx="832117" cy="1038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9" y="2342514"/>
            <a:ext cx="832117" cy="10386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27637" y="4752478"/>
            <a:ext cx="342453" cy="3931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41477" y="5050279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40308" y="4738619"/>
            <a:ext cx="342453" cy="3931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6851257" y="4985119"/>
            <a:ext cx="342453" cy="3931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151587" y="3720181"/>
            <a:ext cx="699670" cy="19730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6848823" y="4691478"/>
            <a:ext cx="342453" cy="393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6848822" y="4419974"/>
            <a:ext cx="342453" cy="39318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780236" y="765936"/>
            <a:ext cx="5056360" cy="5643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92" y="2359391"/>
            <a:ext cx="832117" cy="1038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0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75210" y="1488440"/>
          <a:ext cx="6949440" cy="771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15815909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110088367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61187675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1561464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74155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851271185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4025696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62046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7363829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521371195"/>
                    </a:ext>
                  </a:extLst>
                </a:gridCol>
              </a:tblGrid>
              <a:tr h="77143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23452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881911" y="3614078"/>
            <a:ext cx="6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15            fourteen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3912" y="4489783"/>
            <a:ext cx="694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e</a:t>
            </a:r>
            <a:r>
              <a:rPr lang="en-GB" sz="2800" dirty="0" smtClean="0">
                <a:latin typeface="Comic Sans MS" panose="030F0702030302020204" pitchFamily="66" charset="0"/>
              </a:rPr>
              <a:t>leven            1 ten and 9 ones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81911" y="5366089"/>
                <a:ext cx="54045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latin typeface="Comic Sans MS" panose="030F0702030302020204" pitchFamily="66" charset="0"/>
                  </a:rPr>
                  <a:t>8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            eighteen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11" y="5366089"/>
                <a:ext cx="5404571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456823" y="591372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Let’s use symbols to compare!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37845" y="2492153"/>
                <a:ext cx="6610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845" y="2492153"/>
                <a:ext cx="66104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10800000">
                <a:off x="3170532" y="2545702"/>
                <a:ext cx="6610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170532" y="2545702"/>
                <a:ext cx="66104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66542" y="2492153"/>
                <a:ext cx="6610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542" y="2492153"/>
                <a:ext cx="66104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4092689" y="3507099"/>
            <a:ext cx="675158" cy="6751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092689" y="4413814"/>
            <a:ext cx="675158" cy="6751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092689" y="5297211"/>
            <a:ext cx="675158" cy="6751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 rot="10800000">
                <a:off x="4132064" y="3528594"/>
                <a:ext cx="6610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132064" y="3528594"/>
                <a:ext cx="66104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78709" y="4344164"/>
                <a:ext cx="6610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709" y="4344164"/>
                <a:ext cx="661043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99746" y="5229384"/>
                <a:ext cx="6610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746" y="5229384"/>
                <a:ext cx="661043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857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26" grpId="0"/>
      <p:bldP spid="29" grpId="0"/>
      <p:bldP spid="30" grpId="0"/>
      <p:bldP spid="31" grpId="0"/>
      <p:bldP spid="2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79175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Comparing number sentences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974" y="2143982"/>
            <a:ext cx="2055098" cy="904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977" y="2143982"/>
            <a:ext cx="2055098" cy="904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5786" y="2645895"/>
            <a:ext cx="907713" cy="205533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96432" y="3324229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296676" y="3324229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669624" y="3324229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9550" y="2640966"/>
            <a:ext cx="907713" cy="205533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186548" y="3332948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86792" y="3332948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987036" y="3332948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780785" y="4619239"/>
            <a:ext cx="214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80785" y="4593158"/>
            <a:ext cx="2146692" cy="5493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055144" y="4640060"/>
            <a:ext cx="214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55144" y="4613979"/>
            <a:ext cx="2146692" cy="5493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190973" y="4572837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 rot="10800000">
            <a:off x="4259383" y="4625924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4522" y="5171722"/>
            <a:ext cx="2030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</a:t>
            </a:r>
            <a:r>
              <a:rPr lang="en-GB" sz="2800" dirty="0" smtClean="0">
                <a:latin typeface="Comic Sans MS" panose="030F0702030302020204" pitchFamily="66" charset="0"/>
              </a:rPr>
              <a:t>s greater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78675" y="2019869"/>
            <a:ext cx="2248802" cy="22518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4999005" y="2019869"/>
            <a:ext cx="2248802" cy="22518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 1 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9|11.5|1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9|4.1|7.2|3.5|4.8|5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5.3|10.1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7.4|14.9|14.8|15.7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5|5.6|3.4|7.7|5.2|3.6|8.7|5.9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2|30|26.2|3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7|12.2|10.3|13.8|9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522d4c35-b548-4432-90ae-af4376e1c4b4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4112</TotalTime>
  <Words>292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 on the worksheet</vt:lpstr>
      <vt:lpstr>PowerPoint Presentation</vt:lpstr>
      <vt:lpstr>Have a go at question 2  on the worksheet</vt:lpstr>
      <vt:lpstr>PowerPoint Presentation</vt:lpstr>
      <vt:lpstr>PowerPoint Presentation</vt:lpstr>
      <vt:lpstr>Have a go at question 3 on the worksheet</vt:lpstr>
      <vt:lpstr>PowerPoint Presentation</vt:lpstr>
      <vt:lpstr>Have a go at question 4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230</cp:revision>
  <dcterms:created xsi:type="dcterms:W3CDTF">2019-07-05T11:02:13Z</dcterms:created>
  <dcterms:modified xsi:type="dcterms:W3CDTF">2021-01-10T17:17:40Z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