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308" r:id="rId13"/>
    <p:sldId id="311" r:id="rId14"/>
    <p:sldId id="299" r:id="rId15"/>
    <p:sldId id="304" r:id="rId16"/>
    <p:sldId id="301" r:id="rId17"/>
    <p:sldId id="309" r:id="rId18"/>
    <p:sldId id="314" r:id="rId19"/>
    <p:sldId id="316" r:id="rId20"/>
    <p:sldId id="315" r:id="rId21"/>
    <p:sldId id="31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1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000000"/>
    <a:srgbClr val="E82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3952"/>
        <p:guide pos="1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213" y="2474893"/>
            <a:ext cx="672447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235425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702" y="4254734"/>
            <a:ext cx="1427798" cy="17223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44" y="2290587"/>
            <a:ext cx="1427798" cy="1568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3" y="4197023"/>
            <a:ext cx="1371025" cy="1690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089"/>
            <a:ext cx="1334620" cy="1609923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4206240" y="4767450"/>
            <a:ext cx="2560320" cy="696888"/>
          </a:xfrm>
          <a:prstGeom prst="wedgeRoundRectCallout">
            <a:avLst>
              <a:gd name="adj1" fmla="val 64881"/>
              <a:gd name="adj2" fmla="val 6784"/>
              <a:gd name="adj3" fmla="val 1666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been video calling our relatives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335776" y="3625171"/>
            <a:ext cx="2058605" cy="696888"/>
          </a:xfrm>
          <a:prstGeom prst="wedgeRoundRectCallout">
            <a:avLst>
              <a:gd name="adj1" fmla="val 44370"/>
              <a:gd name="adj2" fmla="val -112500"/>
              <a:gd name="adj3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called 5 grandmas!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170438" y="3667091"/>
            <a:ext cx="2560320" cy="696888"/>
          </a:xfrm>
          <a:prstGeom prst="wedgeRoundRectCallout">
            <a:avLst>
              <a:gd name="adj1" fmla="val -50377"/>
              <a:gd name="adj2" fmla="val -83871"/>
              <a:gd name="adj3" fmla="val 1666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And twice as many uncles as grandmas!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655088" y="5190860"/>
            <a:ext cx="2190129" cy="696888"/>
          </a:xfrm>
          <a:prstGeom prst="wedgeRoundRectCallout">
            <a:avLst>
              <a:gd name="adj1" fmla="val -59363"/>
              <a:gd name="adj2" fmla="val -43315"/>
              <a:gd name="adj3" fmla="val 16667"/>
            </a:avLst>
          </a:prstGeom>
          <a:ln>
            <a:solidFill>
              <a:srgbClr val="E5BCE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But one less cousin than uncles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6077" y="706345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256077" y="736034"/>
            <a:ext cx="14123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Relatives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1256077" y="1130294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256077" y="1162497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Grandmas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668384" y="1130294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025108" y="353847"/>
                <a:ext cx="3831498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1 relative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108" y="353847"/>
                <a:ext cx="3831498" cy="461665"/>
              </a:xfrm>
              <a:prstGeom prst="rect">
                <a:avLst/>
              </a:prstGeom>
              <a:blipFill>
                <a:blip r:embed="rId9"/>
                <a:stretch>
                  <a:fillRect l="-2385" t="-10526" r="-1590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100892" y="354051"/>
            <a:ext cx="221041" cy="414363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36277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51221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75011" y="1063253"/>
            <a:ext cx="445797" cy="366112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6165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81108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1256077" y="1553285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256077" y="1587871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Uncles</a:t>
            </a:r>
            <a:endParaRPr lang="en-GB" dirty="0"/>
          </a:p>
        </p:txBody>
      </p:sp>
      <p:sp>
        <p:nvSpPr>
          <p:cNvPr id="2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96050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668385" y="1553285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36277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5122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6165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8110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96050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90572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32604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4973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17005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590384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256077" y="1971929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256078" y="2000252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Cousins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2668385" y="1971929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16587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3153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46475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6141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76360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88603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30635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3004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15036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570694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145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9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3" grpId="0" animBg="1"/>
      <p:bldP spid="4" grpId="0"/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2" grpId="1" animBg="1"/>
      <p:bldP spid="52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88290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does each tally represent?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a)                   b)</a:t>
            </a:r>
          </a:p>
          <a:p>
            <a:r>
              <a:rPr lang="en-GB" sz="1400" dirty="0">
                <a:latin typeface="Comic Sans MS" panose="030F0702030302020204" pitchFamily="66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 a) 7               b) 11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tally chart.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      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2813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16355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11445"/>
              </p:ext>
            </p:extLst>
          </p:nvPr>
        </p:nvGraphicFramePr>
        <p:xfrm>
          <a:off x="3422865" y="3857290"/>
          <a:ext cx="47527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65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397223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194903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86" y="3751172"/>
            <a:ext cx="2631843" cy="22231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95456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does each tally represent?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a)                   b)</a:t>
            </a:r>
          </a:p>
          <a:p>
            <a:r>
              <a:rPr lang="en-GB" sz="1400" dirty="0">
                <a:latin typeface="Comic Sans MS" panose="030F0702030302020204" pitchFamily="66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 a) 7               b) 11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tally chart.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      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2813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16355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11445"/>
              </p:ext>
            </p:extLst>
          </p:nvPr>
        </p:nvGraphicFramePr>
        <p:xfrm>
          <a:off x="3422865" y="3857290"/>
          <a:ext cx="47527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65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397223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194903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86" y="3751172"/>
            <a:ext cx="2631843" cy="222317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747908" y="1053542"/>
            <a:ext cx="411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58697" y="1053542"/>
            <a:ext cx="710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2163680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78343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39300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50766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089658" y="2411859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3844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84294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95577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710240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824903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939566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521555" y="2394027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86690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401353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516016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630679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212668" y="2394028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3827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416457" y="4280540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6279656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379805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479954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216821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16970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417119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512433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227049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317142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07234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7326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168889" y="4870261"/>
            <a:ext cx="396000" cy="2539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681951" y="4835234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404804" y="4745191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422505" y="5191272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96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64" grpId="0"/>
      <p:bldP spid="79" grpId="0"/>
      <p:bldP spid="1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377293"/>
              </p:ext>
            </p:extLst>
          </p:nvPr>
        </p:nvGraphicFramePr>
        <p:xfrm>
          <a:off x="979717" y="3646993"/>
          <a:ext cx="622268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158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861101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Shape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Square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Triangle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Decagon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Trapezium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435251" y="3131070"/>
                <a:ext cx="370291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shape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5251" y="3131070"/>
                <a:ext cx="3702911" cy="461665"/>
              </a:xfrm>
              <a:prstGeom prst="rect">
                <a:avLst/>
              </a:prstGeom>
              <a:blipFill>
                <a:blip r:embed="rId5"/>
                <a:stretch>
                  <a:fillRect l="-2636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rapezoid 10"/>
          <p:cNvSpPr/>
          <p:nvPr/>
        </p:nvSpPr>
        <p:spPr>
          <a:xfrm rot="10800000">
            <a:off x="3816536" y="2348244"/>
            <a:ext cx="1069751" cy="685800"/>
          </a:xfrm>
          <a:prstGeom prst="trapezoid">
            <a:avLst>
              <a:gd name="adj" fmla="val 63095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5-Point Star 11"/>
          <p:cNvSpPr/>
          <p:nvPr/>
        </p:nvSpPr>
        <p:spPr>
          <a:xfrm>
            <a:off x="3884266" y="859991"/>
            <a:ext cx="934288" cy="934288"/>
          </a:xfrm>
          <a:prstGeom prst="star5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>
            <a:off x="4225573" y="1638575"/>
            <a:ext cx="251675" cy="699364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0" name="Trapezoid 39"/>
          <p:cNvSpPr/>
          <p:nvPr/>
        </p:nvSpPr>
        <p:spPr>
          <a:xfrm rot="10800000">
            <a:off x="5336487" y="2118270"/>
            <a:ext cx="1412404" cy="905469"/>
          </a:xfrm>
          <a:prstGeom prst="trapezoid">
            <a:avLst>
              <a:gd name="adj" fmla="val 3261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ight Triangle 14"/>
          <p:cNvSpPr/>
          <p:nvPr/>
        </p:nvSpPr>
        <p:spPr>
          <a:xfrm>
            <a:off x="5851208" y="859649"/>
            <a:ext cx="551906" cy="1258621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5277395" y="3203849"/>
            <a:ext cx="311600" cy="311600"/>
            <a:chOff x="5235846" y="3162300"/>
            <a:chExt cx="394697" cy="39469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3467798" y="4174558"/>
            <a:ext cx="311600" cy="311600"/>
            <a:chOff x="5235846" y="3162300"/>
            <a:chExt cx="394697" cy="39469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763487" y="1719200"/>
            <a:ext cx="1314845" cy="13148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1750787" y="580723"/>
            <a:ext cx="1319329" cy="113735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581882" y="2845871"/>
            <a:ext cx="1022042" cy="716855"/>
          </a:xfrm>
          <a:prstGeom prst="rect">
            <a:avLst/>
          </a:prstGeom>
        </p:spPr>
      </p:pic>
      <p:grpSp>
        <p:nvGrpSpPr>
          <p:cNvPr id="74" name="Group 73"/>
          <p:cNvGrpSpPr/>
          <p:nvPr/>
        </p:nvGrpSpPr>
        <p:grpSpPr>
          <a:xfrm>
            <a:off x="3467798" y="4647681"/>
            <a:ext cx="311601" cy="311600"/>
            <a:chOff x="5235846" y="3162300"/>
            <a:chExt cx="394697" cy="39469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934428" y="4647681"/>
            <a:ext cx="311601" cy="311600"/>
            <a:chOff x="5235846" y="3162300"/>
            <a:chExt cx="394697" cy="394697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3467798" y="5099106"/>
            <a:ext cx="311601" cy="311600"/>
            <a:chOff x="5235846" y="3162300"/>
            <a:chExt cx="394697" cy="394697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395531" y="4647681"/>
            <a:ext cx="311601" cy="311600"/>
            <a:chOff x="5235846" y="3162300"/>
            <a:chExt cx="394697" cy="39469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3467798" y="5554709"/>
            <a:ext cx="311601" cy="311600"/>
            <a:chOff x="5235846" y="3162300"/>
            <a:chExt cx="394697" cy="394697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3935260" y="5554709"/>
            <a:ext cx="311601" cy="311600"/>
            <a:chOff x="5235846" y="3162300"/>
            <a:chExt cx="394697" cy="394697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7D31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70" y="52231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334" y="53658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245963"/>
              </p:ext>
            </p:extLst>
          </p:nvPr>
        </p:nvGraphicFramePr>
        <p:xfrm>
          <a:off x="482946" y="555159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Minutes spent</a:t>
                      </a:r>
                      <a:r>
                        <a:rPr lang="en-GB" sz="28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reading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13786"/>
              </p:ext>
            </p:extLst>
          </p:nvPr>
        </p:nvGraphicFramePr>
        <p:xfrm>
          <a:off x="482946" y="3045976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902238" y="2948290"/>
            <a:ext cx="5174962" cy="6059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1 minute reading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blipFill>
                <a:blip r:embed="rId7"/>
                <a:stretch>
                  <a:fillRect l="-2492" t="-10526" r="-140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5296234" y="301855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156" y="2222141"/>
            <a:ext cx="1275496" cy="894626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2993383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3410920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828458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99026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340936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382845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24755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466664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508574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50483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2393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34302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762122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2993383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641712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4290041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4938370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5586699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235028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6883357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7531685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13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 animBg="1"/>
      <p:bldP spid="7" grpId="0"/>
      <p:bldP spid="10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86" y="538163"/>
            <a:ext cx="7594635" cy="4605338"/>
          </a:xfrm>
          <a:prstGeom prst="rect">
            <a:avLst/>
          </a:prstGeom>
        </p:spPr>
      </p:pic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890930"/>
              </p:ext>
            </p:extLst>
          </p:nvPr>
        </p:nvGraphicFramePr>
        <p:xfrm>
          <a:off x="482946" y="3045976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sp>
        <p:nvSpPr>
          <p:cNvPr id="69" name="Rectangle 68"/>
          <p:cNvSpPr/>
          <p:nvPr/>
        </p:nvSpPr>
        <p:spPr>
          <a:xfrm>
            <a:off x="2902238" y="2948290"/>
            <a:ext cx="5174962" cy="6059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1 minute reading</a:t>
                </a: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blipFill>
                <a:blip r:embed="rId6"/>
                <a:stretch>
                  <a:fillRect l="-2492" t="-10526" r="-1402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Rectangle 70"/>
          <p:cNvSpPr/>
          <p:nvPr/>
        </p:nvSpPr>
        <p:spPr>
          <a:xfrm>
            <a:off x="5296234" y="301855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93383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410920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828458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99026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40936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82845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24755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66664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08574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50483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592393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34302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62122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99269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41179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3088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24998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66907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08817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50726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592636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710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5E-6 -0.414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5.6|0.7|0.7|0.7|1.7|1.5|15|0.8|0.7|0.7|0.9|1.4|0.8|2.4|0.8|0.7|0.6|0.6|1.4|0.7|0.5|0.7|0.7|1.6|11.5|0.7|0.7|0.7|4.1|0.7|0.4|0.5|0.7|0.9|1.1|3.8|0.5|0.5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31.9|8.6|10.6|4.6|4.5|4.1|3.1|6.5|3.6|7.4|5.1|7|5.4|17.9|2.1|1.2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36.7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3.8|1.8|15.7|0.9|0.7|2.9|0.7|0.6|0.6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3|5.6|3.6|5.7|9.5|1.9|3.5|4.4|3.5|2.4|2.7|8.9|10.2|9.4|1.4|1.1|13.4|2.6|1.6|1.2|4.2|3.1|3.1|1.3|7.4|5|0.6|0.5|0.4|0.4|5.1|2.2|1.8|10.2|2.3|3.4|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terms/"/>
    <ds:schemaRef ds:uri="522d4c35-b548-4432-90ae-af4376e1c4b4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11125</TotalTime>
  <Words>136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Have a go at question 3 on the worksheet</vt:lpstr>
      <vt:lpstr>PowerPoint Presentation</vt:lpstr>
      <vt:lpstr>Have a go at question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244</cp:revision>
  <dcterms:created xsi:type="dcterms:W3CDTF">2019-07-05T11:02:13Z</dcterms:created>
  <dcterms:modified xsi:type="dcterms:W3CDTF">2021-01-23T13:34:58Z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