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7"/>
  </p:notesMasterIdLst>
  <p:sldIdLst>
    <p:sldId id="296" r:id="rId11"/>
    <p:sldId id="297" r:id="rId12"/>
    <p:sldId id="298" r:id="rId13"/>
    <p:sldId id="314" r:id="rId14"/>
    <p:sldId id="299" r:id="rId15"/>
    <p:sldId id="304" r:id="rId16"/>
    <p:sldId id="307" r:id="rId17"/>
    <p:sldId id="306" r:id="rId18"/>
    <p:sldId id="301" r:id="rId19"/>
    <p:sldId id="315" r:id="rId20"/>
    <p:sldId id="309" r:id="rId21"/>
    <p:sldId id="316" r:id="rId22"/>
    <p:sldId id="310" r:id="rId23"/>
    <p:sldId id="311" r:id="rId24"/>
    <p:sldId id="312" r:id="rId25"/>
    <p:sldId id="313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1744" autoAdjust="0"/>
  </p:normalViewPr>
  <p:slideViewPr>
    <p:cSldViewPr snapToGrid="0" snapToObjects="1">
      <p:cViewPr varScale="1">
        <p:scale>
          <a:sx n="67" d="100"/>
          <a:sy n="67" d="100"/>
        </p:scale>
        <p:origin x="150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06/01/2021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06/01/2021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1.png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10" Type="http://schemas.openxmlformats.org/officeDocument/2006/relationships/image" Target="../media/image26.png"/><Relationship Id="rId9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5" Type="http://schemas.openxmlformats.org/officeDocument/2006/relationships/image" Target="../media/image28.png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14.png"/><Relationship Id="rId7" Type="http://schemas.openxmlformats.org/officeDocument/2006/relationships/image" Target="../media/image3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4" Type="http://schemas.openxmlformats.org/officeDocument/2006/relationships/image" Target="../media/image2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9" Type="http://schemas.openxmlformats.org/officeDocument/2006/relationships/image" Target="../media/image3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png"/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png"/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1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15245"/>
            <a:ext cx="6200169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2632218" y="4143809"/>
            <a:ext cx="3509541" cy="590151"/>
            <a:chOff x="2632218" y="4143809"/>
            <a:chExt cx="3509541" cy="59015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Rectangle 19"/>
                <p:cNvSpPr/>
                <p:nvPr/>
              </p:nvSpPr>
              <p:spPr>
                <a:xfrm>
                  <a:off x="2632218" y="4143809"/>
                  <a:ext cx="2882520" cy="5847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3200" dirty="0">
                      <a:solidFill>
                        <a:prstClr val="black"/>
                      </a:solidFill>
                      <a:latin typeface="Comic Sans MS" panose="030F0702030302020204" pitchFamily="66" charset="0"/>
                    </a:rPr>
                    <a:t>        </a:t>
                  </a:r>
                  <a14:m>
                    <m:oMath xmlns:m="http://schemas.openxmlformats.org/officeDocument/2006/math"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GB" sz="32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</m:oMath>
                  </a14:m>
                  <a:r>
                    <a:rPr lang="en-GB" sz="3200" dirty="0">
                      <a:solidFill>
                        <a:prstClr val="black"/>
                      </a:solidFill>
                      <a:latin typeface="Comic Sans MS" panose="030F0702030302020204" pitchFamily="66" charset="0"/>
                    </a:rPr>
                    <a:t> </a:t>
                  </a:r>
                  <a:endParaRPr lang="en-GB" sz="32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20" name="Rectangle 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32218" y="4143809"/>
                  <a:ext cx="2882520" cy="58477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Rectangle 22"/>
            <p:cNvSpPr/>
            <p:nvPr/>
          </p:nvSpPr>
          <p:spPr>
            <a:xfrm>
              <a:off x="4165704" y="4168492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869339" y="4168492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380794" y="4168492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354627" y="4149185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030770" y="4149185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4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529892" y="4149185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noProof="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8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503623" y="3197659"/>
            <a:ext cx="5883934" cy="595069"/>
            <a:chOff x="1503623" y="3197659"/>
            <a:chExt cx="5883934" cy="5950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/>
                <p:cNvSpPr/>
                <p:nvPr/>
              </p:nvSpPr>
              <p:spPr>
                <a:xfrm>
                  <a:off x="1503623" y="3207953"/>
                  <a:ext cx="5365187" cy="5847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3200" dirty="0">
                      <a:solidFill>
                        <a:prstClr val="black"/>
                      </a:solidFill>
                      <a:latin typeface="Comic Sans MS" panose="030F0702030302020204" pitchFamily="66" charset="0"/>
                    </a:rPr>
                    <a:t>        </a:t>
                  </a:r>
                  <a14:m>
                    <m:oMath xmlns:m="http://schemas.openxmlformats.org/officeDocument/2006/math">
                      <m:r>
                        <a:rPr lang="en-GB" sz="3200" b="0" i="0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32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GB" sz="32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+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GB" sz="32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a14:m>
                  <a:r>
                    <a:rPr lang="en-GB" sz="3200" dirty="0">
                      <a:solidFill>
                        <a:prstClr val="black"/>
                      </a:solidFill>
                      <a:latin typeface="Comic Sans MS" panose="030F0702030302020204" pitchFamily="66" charset="0"/>
                    </a:rPr>
                    <a:t> </a:t>
                  </a:r>
                  <a:endParaRPr lang="en-GB" sz="32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21" name="Rectangle 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03623" y="3207953"/>
                  <a:ext cx="5365187" cy="58477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2" name="Rectangle 21"/>
            <p:cNvSpPr/>
            <p:nvPr/>
          </p:nvSpPr>
          <p:spPr>
            <a:xfrm>
              <a:off x="3050819" y="3222807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480565" y="3222807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261091" y="3222807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190903" y="3203500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616768" y="3222807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654143" y="3203500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449266" y="3203500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775690" y="3203500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noProof="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8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817027" y="3216966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957111" y="3197659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5776" y="1217656"/>
            <a:ext cx="1594535" cy="1484567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2379" y="1217656"/>
            <a:ext cx="1594535" cy="1484567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474" y="1198349"/>
            <a:ext cx="1594535" cy="1484567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7716" y="1198349"/>
            <a:ext cx="1594535" cy="1484567"/>
          </a:xfrm>
          <a:prstGeom prst="rect">
            <a:avLst/>
          </a:prstGeom>
        </p:spPr>
      </p:pic>
      <p:grpSp>
        <p:nvGrpSpPr>
          <p:cNvPr id="36" name="Group 35"/>
          <p:cNvGrpSpPr/>
          <p:nvPr/>
        </p:nvGrpSpPr>
        <p:grpSpPr>
          <a:xfrm>
            <a:off x="2647155" y="5107231"/>
            <a:ext cx="3525969" cy="590151"/>
            <a:chOff x="2615790" y="4143809"/>
            <a:chExt cx="3525969" cy="59015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Rectangle 36"/>
                <p:cNvSpPr/>
                <p:nvPr/>
              </p:nvSpPr>
              <p:spPr>
                <a:xfrm>
                  <a:off x="2615790" y="4143809"/>
                  <a:ext cx="2882520" cy="5847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3200" dirty="0">
                      <a:solidFill>
                        <a:prstClr val="black"/>
                      </a:solidFill>
                      <a:latin typeface="Comic Sans MS" panose="030F0702030302020204" pitchFamily="66" charset="0"/>
                    </a:rPr>
                    <a:t>        </a:t>
                  </a:r>
                  <a14:m>
                    <m:oMath xmlns:m="http://schemas.openxmlformats.org/officeDocument/2006/math"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GB" sz="32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</m:oMath>
                  </a14:m>
                  <a:r>
                    <a:rPr lang="en-GB" sz="3200" dirty="0">
                      <a:solidFill>
                        <a:prstClr val="black"/>
                      </a:solidFill>
                      <a:latin typeface="Comic Sans MS" panose="030F0702030302020204" pitchFamily="66" charset="0"/>
                    </a:rPr>
                    <a:t> </a:t>
                  </a:r>
                  <a:endParaRPr lang="en-GB" sz="32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37" name="Rectangle 3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15790" y="4143809"/>
                  <a:ext cx="2882520" cy="584775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8" name="Rectangle 37"/>
            <p:cNvSpPr/>
            <p:nvPr/>
          </p:nvSpPr>
          <p:spPr>
            <a:xfrm>
              <a:off x="4165704" y="4168492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2869339" y="4168492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380794" y="4168492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354627" y="4149185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noProof="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4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3030770" y="4149185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noProof="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529892" y="4149185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noProof="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8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720567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4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2713" y="339721"/>
            <a:ext cx="747045" cy="747045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5267265" y="48241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1635926" y="1353477"/>
                <a:ext cx="5668539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4000" dirty="0">
                    <a:latin typeface="Comic Sans MS" panose="030F0702030302020204" pitchFamily="66" charset="0"/>
                  </a:rPr>
                  <a:t>5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5 </a:t>
                </a: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5926" y="1353477"/>
                <a:ext cx="5668539" cy="707886"/>
              </a:xfrm>
              <a:prstGeom prst="rect">
                <a:avLst/>
              </a:prstGeom>
              <a:blipFill>
                <a:blip r:embed="rId6"/>
                <a:stretch>
                  <a:fillRect l="-3763" t="-15517" r="-2796" b="-36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2790247" y="3379341"/>
                <a:ext cx="3507692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4000" dirty="0">
                    <a:latin typeface="Comic Sans MS" panose="030F0702030302020204" pitchFamily="66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4000" dirty="0">
                    <a:latin typeface="Comic Sans MS" panose="030F0702030302020204" pitchFamily="66" charset="0"/>
                  </a:rPr>
                  <a:t> 3</a:t>
                </a: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0247" y="3379341"/>
                <a:ext cx="3507692" cy="707886"/>
              </a:xfrm>
              <a:prstGeom prst="rect">
                <a:avLst/>
              </a:prstGeom>
              <a:blipFill>
                <a:blip r:embed="rId7"/>
                <a:stretch>
                  <a:fillRect l="-6261" t="-15517" r="-5043" b="-36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2494011" y="2229249"/>
                <a:ext cx="1484702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40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6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40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 5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4011" y="2229249"/>
                <a:ext cx="1484702" cy="707886"/>
              </a:xfrm>
              <a:prstGeom prst="rect">
                <a:avLst/>
              </a:prstGeom>
              <a:blipFill>
                <a:blip r:embed="rId8"/>
                <a:stretch>
                  <a:fillRect l="-14344" t="-15517" r="-13934" b="-36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4828472" y="2229249"/>
                <a:ext cx="1484702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40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5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40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 6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8472" y="2229249"/>
                <a:ext cx="1484702" cy="707886"/>
              </a:xfrm>
              <a:prstGeom prst="rect">
                <a:avLst/>
              </a:prstGeom>
              <a:blipFill>
                <a:blip r:embed="rId9"/>
                <a:stretch>
                  <a:fillRect l="-14344" t="-15517" r="-13934" b="-36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2494011" y="4529433"/>
                <a:ext cx="1484702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40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40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 3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4011" y="4529433"/>
                <a:ext cx="1484702" cy="707886"/>
              </a:xfrm>
              <a:prstGeom prst="rect">
                <a:avLst/>
              </a:prstGeom>
              <a:blipFill>
                <a:blip r:embed="rId10"/>
                <a:stretch>
                  <a:fillRect l="-14344" t="-15517" r="-13934" b="-36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4828472" y="4529433"/>
                <a:ext cx="1484702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40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GB" sz="40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40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 4</a:t>
                </a:r>
                <a:endParaRPr lang="en-GB" sz="4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8472" y="4529433"/>
                <a:ext cx="1484702" cy="707886"/>
              </a:xfrm>
              <a:prstGeom prst="rect">
                <a:avLst/>
              </a:prstGeom>
              <a:blipFill>
                <a:blip r:embed="rId11"/>
                <a:stretch>
                  <a:fillRect l="-14344" t="-15517" r="-13934" b="-36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646134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49" grpId="1"/>
      <p:bldP spid="20" grpId="0"/>
      <p:bldP spid="21" grpId="0"/>
      <p:bldP spid="17" grpId="0"/>
      <p:bldP spid="22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question </a:t>
            </a:r>
            <a:br>
              <a:rPr lang="en-GB" dirty="0">
                <a:cs typeface="Calibri" panose="020F0502020204030204" pitchFamily="34" charset="0"/>
              </a:rPr>
            </a:br>
            <a:r>
              <a:rPr lang="en-GB" dirty="0">
                <a:cs typeface="Calibri" panose="020F0502020204030204" pitchFamily="34" charset="0"/>
              </a:rPr>
              <a:t>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4312920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4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2713" y="339721"/>
            <a:ext cx="747045" cy="747045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5283689" y="48241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5" name="Oval 4"/>
          <p:cNvSpPr/>
          <p:nvPr/>
        </p:nvSpPr>
        <p:spPr>
          <a:xfrm>
            <a:off x="1371600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1371600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1371600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1371600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2005263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2005263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2005263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2005263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2638926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2638926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2638926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2638926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3288632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0" name="Oval 39"/>
          <p:cNvSpPr/>
          <p:nvPr/>
        </p:nvSpPr>
        <p:spPr>
          <a:xfrm>
            <a:off x="3288632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3288632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3288632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3952133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3952133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3952133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3952133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293" y="4222942"/>
            <a:ext cx="1405916" cy="1695926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9982" y="4222941"/>
            <a:ext cx="1375243" cy="1695927"/>
          </a:xfrm>
          <a:prstGeom prst="rect">
            <a:avLst/>
          </a:prstGeom>
        </p:spPr>
      </p:pic>
      <p:sp>
        <p:nvSpPr>
          <p:cNvPr id="51" name="Rounded Rectangular Callout 50"/>
          <p:cNvSpPr/>
          <p:nvPr/>
        </p:nvSpPr>
        <p:spPr>
          <a:xfrm>
            <a:off x="2391209" y="3373158"/>
            <a:ext cx="3461298" cy="1328023"/>
          </a:xfrm>
          <a:prstGeom prst="wedgeRoundRectCallout">
            <a:avLst>
              <a:gd name="adj1" fmla="val -49079"/>
              <a:gd name="adj2" fmla="val 90104"/>
              <a:gd name="adj3" fmla="val 16667"/>
            </a:avLst>
          </a:prstGeom>
          <a:noFill/>
          <a:ln w="28575">
            <a:solidFill>
              <a:schemeClr val="accent2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can write 4 different multiplications</a:t>
            </a:r>
          </a:p>
        </p:txBody>
      </p:sp>
      <p:sp>
        <p:nvSpPr>
          <p:cNvPr id="52" name="Rounded Rectangular Callout 51"/>
          <p:cNvSpPr/>
          <p:nvPr/>
        </p:nvSpPr>
        <p:spPr>
          <a:xfrm>
            <a:off x="3822014" y="4745734"/>
            <a:ext cx="2544114" cy="919401"/>
          </a:xfrm>
          <a:prstGeom prst="wedgeRoundRectCallout">
            <a:avLst>
              <a:gd name="adj1" fmla="val 73811"/>
              <a:gd name="adj2" fmla="val 4856"/>
              <a:gd name="adj3" fmla="val 16667"/>
            </a:avLst>
          </a:prstGeom>
          <a:noFill/>
          <a:ln w="28575">
            <a:solidFill>
              <a:schemeClr val="accent6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think there are 8</a:t>
            </a:r>
          </a:p>
        </p:txBody>
      </p:sp>
      <p:sp>
        <p:nvSpPr>
          <p:cNvPr id="53" name="Oval 52"/>
          <p:cNvSpPr/>
          <p:nvPr/>
        </p:nvSpPr>
        <p:spPr>
          <a:xfrm>
            <a:off x="4588745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4588745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4588745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4588745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29586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1" grpId="0" animBg="1"/>
      <p:bldP spid="5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371600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1371600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1371600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1371600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2005263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2005263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2005263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2005263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2638926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2638926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2638926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2638926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3288632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0" name="Oval 39"/>
          <p:cNvSpPr/>
          <p:nvPr/>
        </p:nvSpPr>
        <p:spPr>
          <a:xfrm>
            <a:off x="3288632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3288632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3288632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3952133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3952133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3952133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3952133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293" y="4222942"/>
            <a:ext cx="1405916" cy="1695926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5562" y="4408713"/>
            <a:ext cx="1375243" cy="169592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ounded Rectangular Callout 50"/>
              <p:cNvSpPr/>
              <p:nvPr/>
            </p:nvSpPr>
            <p:spPr>
              <a:xfrm>
                <a:off x="2391209" y="3281446"/>
                <a:ext cx="1430805" cy="2442270"/>
              </a:xfrm>
              <a:prstGeom prst="wedgeRoundRectCallout">
                <a:avLst>
                  <a:gd name="adj1" fmla="val -64145"/>
                  <a:gd name="adj2" fmla="val 26635"/>
                  <a:gd name="adj3" fmla="val 16667"/>
                </a:avLst>
              </a:prstGeom>
              <a:noFill/>
              <a:ln w="28575">
                <a:solidFill>
                  <a:schemeClr val="accent2"/>
                </a:solidFill>
              </a:ln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I can see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1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24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12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8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6</a:t>
                </a:r>
              </a:p>
            </p:txBody>
          </p:sp>
        </mc:Choice>
        <mc:Fallback xmlns="">
          <p:sp>
            <p:nvSpPr>
              <p:cNvPr id="51" name="Rounded Rectangular Callout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1209" y="3281446"/>
                <a:ext cx="1430805" cy="2442270"/>
              </a:xfrm>
              <a:prstGeom prst="wedgeRoundRectCallout">
                <a:avLst>
                  <a:gd name="adj1" fmla="val -64145"/>
                  <a:gd name="adj2" fmla="val 26635"/>
                  <a:gd name="adj3" fmla="val 16667"/>
                </a:avLst>
              </a:prstGeom>
              <a:blipFill>
                <a:blip r:embed="rId7"/>
                <a:stretch>
                  <a:fillRect b="-1724"/>
                </a:stretch>
              </a:blipFill>
              <a:ln w="28575"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ounded Rectangular Callout 51"/>
              <p:cNvSpPr/>
              <p:nvPr/>
            </p:nvSpPr>
            <p:spPr>
              <a:xfrm>
                <a:off x="3952133" y="3002040"/>
                <a:ext cx="2860416" cy="2145268"/>
              </a:xfrm>
              <a:prstGeom prst="wedgeRoundRectCallout">
                <a:avLst>
                  <a:gd name="adj1" fmla="val 48535"/>
                  <a:gd name="adj2" fmla="val 62847"/>
                  <a:gd name="adj3" fmla="val 16667"/>
                </a:avLst>
              </a:prstGeom>
              <a:noFill/>
              <a:ln w="28575">
                <a:solidFill>
                  <a:schemeClr val="accent6"/>
                </a:solidFill>
              </a:ln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You can also have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24</a:t>
                </a:r>
                <a:r>
                  <a:rPr lang="en-GB" sz="240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 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1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12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2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8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3</a:t>
                </a:r>
              </a:p>
              <a:p>
                <a:pPr algn="ctr"/>
                <a:r>
                  <a:rPr lang="en-GB" sz="2400" dirty="0">
                    <a:latin typeface="Comic Sans MS" panose="030F0702030302020204" pitchFamily="66" charset="0"/>
                  </a:rPr>
                  <a:t>6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4</a:t>
                </a:r>
              </a:p>
            </p:txBody>
          </p:sp>
        </mc:Choice>
        <mc:Fallback xmlns="">
          <p:sp>
            <p:nvSpPr>
              <p:cNvPr id="52" name="Rounded Rectangular Callout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2133" y="3002040"/>
                <a:ext cx="2860416" cy="2145268"/>
              </a:xfrm>
              <a:prstGeom prst="wedgeRoundRectCallout">
                <a:avLst>
                  <a:gd name="adj1" fmla="val 48535"/>
                  <a:gd name="adj2" fmla="val 62847"/>
                  <a:gd name="adj3" fmla="val 16667"/>
                </a:avLst>
              </a:prstGeom>
              <a:blipFill>
                <a:blip r:embed="rId8"/>
                <a:stretch>
                  <a:fillRect/>
                </a:stretch>
              </a:blipFill>
              <a:ln w="28575">
                <a:solidFill>
                  <a:schemeClr val="accent6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Oval 52"/>
          <p:cNvSpPr/>
          <p:nvPr/>
        </p:nvSpPr>
        <p:spPr>
          <a:xfrm>
            <a:off x="4588745" y="53976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4588745" y="1146611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4588745" y="1753454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4588745" y="2360298"/>
            <a:ext cx="505326" cy="50532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215187" y="461336"/>
            <a:ext cx="4024669" cy="246227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1229077" y="461461"/>
            <a:ext cx="4024669" cy="123400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1211470" y="1706677"/>
            <a:ext cx="4024669" cy="123400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1303128" y="470069"/>
            <a:ext cx="1267622" cy="247061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2601406" y="465168"/>
            <a:ext cx="1267622" cy="247061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3899204" y="471368"/>
            <a:ext cx="1267622" cy="247061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1225360" y="458038"/>
            <a:ext cx="4024669" cy="6151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1211469" y="1080282"/>
            <a:ext cx="4024669" cy="6151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1205014" y="1700931"/>
            <a:ext cx="4024669" cy="6151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1213285" y="2323734"/>
            <a:ext cx="4024669" cy="61518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0696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2" grpId="0" animBg="1"/>
      <p:bldP spid="2" grpId="1" animBg="1"/>
      <p:bldP spid="34" grpId="0" animBg="1"/>
      <p:bldP spid="34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F60136F9-4DE9-4820-BEF2-D2A04B063AD8}"/>
                  </a:ext>
                </a:extLst>
              </p:cNvPr>
              <p:cNvSpPr/>
              <p:nvPr/>
            </p:nvSpPr>
            <p:spPr>
              <a:xfrm>
                <a:off x="2244654" y="2204583"/>
                <a:ext cx="4572000" cy="3046988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:endParaRPr lang="en-GB" sz="3200" dirty="0"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32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9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32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18</a:t>
                </a:r>
              </a:p>
              <a:p>
                <a:pPr algn="ctr"/>
                <a:endParaRPr lang="en-GB" sz="3200" dirty="0"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3200" dirty="0">
                    <a:latin typeface="Comic Sans MS" panose="030F0702030302020204" pitchFamily="66" charset="0"/>
                  </a:rPr>
                  <a:t>15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 </a:t>
                </a:r>
                <a:r>
                  <a:rPr lang="en-GB" sz="32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5</a:t>
                </a:r>
              </a:p>
              <a:p>
                <a:pPr algn="ctr"/>
                <a:endParaRPr lang="en-GB" sz="32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32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16</a:t>
                </a:r>
                <a:r>
                  <a:rPr lang="en-GB" sz="32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8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2</a:t>
                </a:r>
                <a:endParaRPr lang="en-GB" sz="32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F60136F9-4DE9-4820-BEF2-D2A04B063A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4654" y="2204583"/>
                <a:ext cx="4572000" cy="3046988"/>
              </a:xfrm>
              <a:prstGeom prst="rect">
                <a:avLst/>
              </a:prstGeom>
              <a:blipFill>
                <a:blip r:embed="rId5"/>
                <a:stretch>
                  <a:fillRect b="-581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244655" y="1653134"/>
                <a:ext cx="4572000" cy="58477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:r>
                  <a:rPr lang="en-GB" sz="3200" dirty="0">
                    <a:latin typeface="Comic Sans MS" panose="030F0702030302020204" pitchFamily="66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  <a:r>
                  <a:rPr lang="en-GB" sz="3200" dirty="0">
                    <a:solidFill>
                      <a:schemeClr val="accent1"/>
                    </a:solidFill>
                    <a:latin typeface="Comic Sans MS" panose="030F0702030302020204" pitchFamily="66" charset="0"/>
                  </a:rPr>
                  <a:t>3</a:t>
                </a:r>
                <a:r>
                  <a:rPr lang="en-GB" sz="3200" dirty="0">
                    <a:latin typeface="Comic Sans MS" panose="030F0702030302020204" pitchFamily="66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>
                    <a:latin typeface="Comic Sans MS" panose="030F0702030302020204" pitchFamily="66" charset="0"/>
                  </a:rPr>
                  <a:t> 12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4655" y="1653134"/>
                <a:ext cx="4572000" cy="584775"/>
              </a:xfrm>
              <a:prstGeom prst="rect">
                <a:avLst/>
              </a:prstGeom>
              <a:blipFill>
                <a:blip r:embed="rId6"/>
                <a:stretch>
                  <a:fillRect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Rectangle 47"/>
          <p:cNvSpPr/>
          <p:nvPr/>
        </p:nvSpPr>
        <p:spPr>
          <a:xfrm>
            <a:off x="4161431" y="1620402"/>
            <a:ext cx="502853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4221043" y="1698713"/>
            <a:ext cx="383627" cy="6666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3332147" y="2585228"/>
            <a:ext cx="502853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226895" y="3518437"/>
            <a:ext cx="502853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440048" y="4564230"/>
            <a:ext cx="502853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391759" y="2636614"/>
            <a:ext cx="383627" cy="6666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286507" y="3569823"/>
            <a:ext cx="383627" cy="6666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3469853" y="4610427"/>
            <a:ext cx="443241" cy="6666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GB" sz="32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71" name="Picture 7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80804" y="601803"/>
            <a:ext cx="747045" cy="747045"/>
          </a:xfrm>
          <a:prstGeom prst="rect">
            <a:avLst/>
          </a:prstGeom>
        </p:spPr>
      </p:pic>
      <p:sp>
        <p:nvSpPr>
          <p:cNvPr id="72" name="TextBox 71"/>
          <p:cNvSpPr txBox="1"/>
          <p:nvPr/>
        </p:nvSpPr>
        <p:spPr>
          <a:xfrm>
            <a:off x="5298927" y="74449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640D2EC-EB25-4C15-8E78-E094DCBD03A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62697" y="339721"/>
            <a:ext cx="385075" cy="54401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B32EE5B-4EE9-4203-8D91-EE9FDB7B472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94707" y="375194"/>
            <a:ext cx="385075" cy="544015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AF0C9A5-8903-424A-8F92-E32786420173}"/>
              </a:ext>
            </a:extLst>
          </p:cNvPr>
          <p:cNvSpPr/>
          <p:nvPr/>
        </p:nvSpPr>
        <p:spPr>
          <a:xfrm>
            <a:off x="910913" y="1720106"/>
            <a:ext cx="453382" cy="173593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C25C9323-1B16-47EB-953A-330CE856CD2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23907" y="540344"/>
            <a:ext cx="385075" cy="544015"/>
          </a:xfrm>
          <a:prstGeom prst="rect">
            <a:avLst/>
          </a:prstGeom>
        </p:spPr>
      </p:pic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35D250D1-DA10-46D6-94DC-BA2032F492E0}"/>
              </a:ext>
            </a:extLst>
          </p:cNvPr>
          <p:cNvSpPr/>
          <p:nvPr/>
        </p:nvSpPr>
        <p:spPr>
          <a:xfrm>
            <a:off x="1423907" y="1722940"/>
            <a:ext cx="453382" cy="173593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E0E9902C-B108-4B70-A37B-8278F238002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16444" y="210402"/>
            <a:ext cx="385075" cy="544015"/>
          </a:xfrm>
          <a:prstGeom prst="rect">
            <a:avLst/>
          </a:prstGeom>
        </p:spPr>
      </p:pic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43E2A86D-8EEF-40FA-92E2-0E49C78A9563}"/>
              </a:ext>
            </a:extLst>
          </p:cNvPr>
          <p:cNvSpPr/>
          <p:nvPr/>
        </p:nvSpPr>
        <p:spPr>
          <a:xfrm>
            <a:off x="1941792" y="1722940"/>
            <a:ext cx="453382" cy="173593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FEC43A2D-58D6-464B-A3AD-DD3BDF11A38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52117" y="268336"/>
            <a:ext cx="385075" cy="544015"/>
          </a:xfrm>
          <a:prstGeom prst="rect">
            <a:avLst/>
          </a:prstGeom>
        </p:spPr>
      </p:pic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50E7AC44-9079-42EE-98FE-57AA0BF974CF}"/>
              </a:ext>
            </a:extLst>
          </p:cNvPr>
          <p:cNvSpPr/>
          <p:nvPr/>
        </p:nvSpPr>
        <p:spPr>
          <a:xfrm>
            <a:off x="2467343" y="1722940"/>
            <a:ext cx="453382" cy="173593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5FA2A449-4809-4809-A7F9-05F3FF0725F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90893" y="786697"/>
            <a:ext cx="385075" cy="544015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083943A0-DFEE-4A5A-9736-62F8E759A0C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74287" y="919302"/>
            <a:ext cx="385075" cy="544015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3E5784DD-75F7-45CC-A87E-60F36AA02D5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882706" y="630929"/>
            <a:ext cx="385075" cy="544015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B411B044-2880-4649-94F2-ED75340513D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41505" y="611728"/>
            <a:ext cx="385075" cy="544015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087AB08A-26A5-44D5-9BC2-D8FAB4400C6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70076" y="1174944"/>
            <a:ext cx="385075" cy="544015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FACC87E2-D8D5-4851-8785-95B2994BE02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41205" y="367303"/>
            <a:ext cx="385075" cy="544015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68A34239-4F27-472E-992A-C87C5D7B584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49922" y="962540"/>
            <a:ext cx="385075" cy="544015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285D4B89-B6AD-4B28-A36D-B4463844A4C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02871" y="992863"/>
            <a:ext cx="385075" cy="544015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87E4B882-198A-4E9A-B89A-EFDF8AB8013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72057" y="521773"/>
            <a:ext cx="385075" cy="544015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9F4430F0-7F73-4B41-A66F-A4D5C7C2F9D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49407" y="375194"/>
            <a:ext cx="385075" cy="544015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3512FF3A-9304-48E7-B01E-20B89D20976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54690" y="298551"/>
            <a:ext cx="385075" cy="544015"/>
          </a:xfrm>
          <a:prstGeom prst="rect">
            <a:avLst/>
          </a:prstGeom>
        </p:spPr>
      </p:pic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0B26F963-DEA6-4863-B034-B68F647890CC}"/>
              </a:ext>
            </a:extLst>
          </p:cNvPr>
          <p:cNvSpPr/>
          <p:nvPr/>
        </p:nvSpPr>
        <p:spPr>
          <a:xfrm rot="5400000">
            <a:off x="6831624" y="1102286"/>
            <a:ext cx="502585" cy="173593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0E19C73A-7062-4733-AB36-27227DFD0C5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94707" y="932694"/>
            <a:ext cx="385075" cy="544015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E724C4F2-9D4E-45BF-A9EA-61384EE0E70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03994" y="978244"/>
            <a:ext cx="385075" cy="544015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A459D264-1207-4CF2-A3B7-44893A43B00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66133" y="757122"/>
            <a:ext cx="385075" cy="544015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A779E6E5-A40B-4C48-8B33-5BDC8F3E5A5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28749" y="721224"/>
            <a:ext cx="385075" cy="544015"/>
          </a:xfrm>
          <a:prstGeom prst="rect">
            <a:avLst/>
          </a:prstGeom>
        </p:spPr>
      </p:pic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B0D1E549-9710-4FC9-B88D-D2B38BC2B89B}"/>
              </a:ext>
            </a:extLst>
          </p:cNvPr>
          <p:cNvSpPr/>
          <p:nvPr/>
        </p:nvSpPr>
        <p:spPr>
          <a:xfrm rot="5400000">
            <a:off x="6831624" y="1659786"/>
            <a:ext cx="502585" cy="173593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DDEA9A6F-FB73-4F95-850E-E01777F765F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99959" y="1138461"/>
            <a:ext cx="385075" cy="544015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BFCA294D-7B16-4340-8C39-5BB29D33460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35885" y="690532"/>
            <a:ext cx="385075" cy="544015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AD663FD1-DA7E-4DAB-BE34-2BB4C94A864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58863" y="1163271"/>
            <a:ext cx="385075" cy="544015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55E05C28-B502-4248-9B1F-3E4F90F359A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59675" y="1104078"/>
            <a:ext cx="385075" cy="544015"/>
          </a:xfrm>
          <a:prstGeom prst="rect">
            <a:avLst/>
          </a:prstGeom>
        </p:spPr>
      </p:pic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FF7CAF1D-0E08-4707-AD66-53E46B00CCFA}"/>
              </a:ext>
            </a:extLst>
          </p:cNvPr>
          <p:cNvSpPr/>
          <p:nvPr/>
        </p:nvSpPr>
        <p:spPr>
          <a:xfrm rot="5400000">
            <a:off x="6841080" y="2220987"/>
            <a:ext cx="502585" cy="173593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0021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7037E-7 L -0.01093 0.2048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6" y="10231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7037E-7 L -0.01753 0.22315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5" y="11157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7037E-6 L -0.00851 0.21598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4" y="10787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44444E-6 L -0.01511 0.20208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4" y="10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96296E-6 L 0.00347 0.25555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" y="12778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85185E-6 L -0.01389 0.21782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4" y="1088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48148E-6 L 0.01007 0.24213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3" y="12106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6 L 0.01736 0.24653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8" y="12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11111E-6 L -0.01302 0.28009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0" y="14005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7037E-7 L -0.03351 0.24282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4" y="12130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11111E-6 L -0.00504 0.27454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" y="13727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7.40741E-7 L -0.01406 0.27083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2" y="13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3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1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22222E-6 L 0.08733 0.14537 " pathEditMode="relative" rAng="0" ptsTypes="AA">
                                      <p:cBhvr>
                                        <p:cTn id="131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58" y="7269"/>
                                    </p:animMotion>
                                  </p:childTnLst>
                                </p:cTn>
                              </p:par>
                              <p:par>
                                <p:cTn id="13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96296E-6 L 0.1349 0.19121 " pathEditMode="relative" rAng="0" ptsTypes="AA">
                                      <p:cBhvr>
                                        <p:cTn id="13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36" y="9560"/>
                                    </p:animMotion>
                                  </p:childTnLst>
                                </p:cTn>
                              </p:par>
                              <p:par>
                                <p:cTn id="13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44444E-6 L 0.09115 0.10996 " pathEditMode="relative" rAng="0" ptsTypes="AA">
                                      <p:cBhvr>
                                        <p:cTn id="135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49" y="5486"/>
                                    </p:animMotion>
                                  </p:childTnLst>
                                </p:cTn>
                              </p:par>
                              <p:par>
                                <p:cTn id="13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44444E-6 L 0.04549 0.07939 " pathEditMode="relative" rAng="0" ptsTypes="AA">
                                      <p:cBhvr>
                                        <p:cTn id="137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4" y="3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7.40741E-7 L -0.03854 0.25116 " pathEditMode="relative" rAng="0" ptsTypes="AA">
                                      <p:cBhvr>
                                        <p:cTn id="14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7" y="12546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07407E-6 L 0.00277 0.18564 " pathEditMode="relative" rAng="0" ptsTypes="AA">
                                      <p:cBhvr>
                                        <p:cTn id="14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" y="9282"/>
                                    </p:animMotion>
                                  </p:childTnLst>
                                </p:cTn>
                              </p:par>
                              <p:par>
                                <p:cTn id="1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77556E-17 L 0.03958 0.2169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9" y="10833"/>
                                    </p:animMotion>
                                  </p:childTnLst>
                                </p:cTn>
                              </p:par>
                              <p:par>
                                <p:cTn id="1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96296E-6 L 0.00973 0.27199 " pathEditMode="relative" rAng="0" ptsTypes="AA">
                                      <p:cBhvr>
                                        <p:cTn id="152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6" y="135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85185E-6 L -0.03454 0.36366 " pathEditMode="relative" rAng="0" ptsTypes="AA">
                                      <p:cBhvr>
                                        <p:cTn id="161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6" y="18171"/>
                                    </p:animMotion>
                                  </p:childTnLst>
                                </p:cTn>
                              </p:par>
                              <p:par>
                                <p:cTn id="16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07407E-6 L -0.01111 0.30301 " pathEditMode="relative" rAng="0" ptsTypes="AA">
                                      <p:cBhvr>
                                        <p:cTn id="163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6" y="15139"/>
                                    </p:animMotion>
                                  </p:childTnLst>
                                </p:cTn>
                              </p:par>
                              <p:par>
                                <p:cTn id="16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96296E-6 L -0.08021 0.24792 " pathEditMode="relative" rAng="0" ptsTypes="AA">
                                      <p:cBhvr>
                                        <p:cTn id="165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10" y="12384"/>
                                    </p:animMotion>
                                  </p:childTnLst>
                                </p:cTn>
                              </p:par>
                              <p:par>
                                <p:cTn id="16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7.40741E-7 L -0.08178 0.23958 " pathEditMode="relative" rAng="0" ptsTypes="AA">
                                      <p:cBhvr>
                                        <p:cTn id="167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97" y="119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500" tmFilter="0, 0; .2, .5; .8, .5; 1, 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7" dur="250" autoRev="1" fill="hold"/>
                                        <p:tgtEl>
                                          <p:spTgt spid="5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0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3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500" tmFilter="0, 0; .2, .5; .8, .5; 1, 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6" dur="250" autoRev="1" fill="hold"/>
                                        <p:tgtEl>
                                          <p:spTgt spid="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500"/>
                            </p:stCondLst>
                            <p:childTnLst>
                              <p:par>
                                <p:cTn id="18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0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500" tmFilter="0, 0; .2, .5; .8, .5; 1, 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3" dur="250" autoRev="1" fill="hold"/>
                                        <p:tgtEl>
                                          <p:spTgt spid="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 tmFilter="0, 0; .2, .5; .8, .5; 1, 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6" dur="250" autoRev="1" fill="hold"/>
                                        <p:tgtEl>
                                          <p:spTgt spid="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9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1000"/>
                            </p:stCondLst>
                            <p:childTnLst>
                              <p:par>
                                <p:cTn id="20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3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500" tmFilter="0, 0; .2, .5; .8, .5; 1, 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6" dur="250" autoRev="1" fill="hold"/>
                                        <p:tgtEl>
                                          <p:spTgt spid="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9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500" tmFilter="0, 0; .2, .5; .8, .5; 1, 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2" dur="250" autoRev="1" fill="hold"/>
                                        <p:tgtEl>
                                          <p:spTgt spid="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49" grpId="0" animBg="1"/>
      <p:bldP spid="65" grpId="0" animBg="1"/>
      <p:bldP spid="66" grpId="0" animBg="1"/>
      <p:bldP spid="67" grpId="0" animBg="1"/>
      <p:bldP spid="68" grpId="0" animBg="1"/>
      <p:bldP spid="68" grpId="1" animBg="1"/>
      <p:bldP spid="69" grpId="0" animBg="1"/>
      <p:bldP spid="69" grpId="1" animBg="1"/>
      <p:bldP spid="70" grpId="0" animBg="1"/>
      <p:bldP spid="70" grpId="1" animBg="1"/>
      <p:bldP spid="72" grpId="0"/>
      <p:bldP spid="13" grpId="0" animBg="1"/>
      <p:bldP spid="13" grpId="1" animBg="1"/>
      <p:bldP spid="29" grpId="0" animBg="1"/>
      <p:bldP spid="29" grpId="1" animBg="1"/>
      <p:bldP spid="31" grpId="0" animBg="1"/>
      <p:bldP spid="31" grpId="1" animBg="1"/>
      <p:bldP spid="33" grpId="0" animBg="1"/>
      <p:bldP spid="33" grpId="1" animBg="1"/>
      <p:bldP spid="45" grpId="0" animBg="1"/>
      <p:bldP spid="52" grpId="0" animBg="1"/>
      <p:bldP spid="5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the rest of the questions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831252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460709"/>
            <a:ext cx="7497474" cy="543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Continue the sequence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       2, 4, 6, 8, ____, ____, ____, ____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Continue the sequence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       5, 10, 15, 20, ____, ____, ____, ____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3"/>
            </a:pPr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What is the total score in each row?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        a)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        b)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966" y="4147887"/>
            <a:ext cx="1044000" cy="972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9166" y="4147886"/>
            <a:ext cx="1044000" cy="972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366" y="4147887"/>
            <a:ext cx="1044000" cy="972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875" y="4953372"/>
            <a:ext cx="1043999" cy="972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513" y="4953372"/>
            <a:ext cx="1043999" cy="972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1151" y="4953372"/>
            <a:ext cx="1043999" cy="9720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427" y="4953372"/>
            <a:ext cx="1043999" cy="972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064" y="4953372"/>
            <a:ext cx="1043999" cy="9720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6789" y="4953372"/>
            <a:ext cx="1043999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231967" y="1192274"/>
            <a:ext cx="431042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10      12      14      16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20447" y="2776841"/>
            <a:ext cx="431042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25      30      35      40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70650" y="4275006"/>
            <a:ext cx="105320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753118" y="5119886"/>
            <a:ext cx="105320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12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C2C30EE-C429-4163-B13A-5E8748CAFB21}"/>
              </a:ext>
            </a:extLst>
          </p:cNvPr>
          <p:cNvSpPr txBox="1"/>
          <p:nvPr/>
        </p:nvSpPr>
        <p:spPr>
          <a:xfrm>
            <a:off x="695550" y="460709"/>
            <a:ext cx="7497474" cy="543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Continue the sequence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       2, 4, 6, 8, ____, ____, ____, ____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Continue the sequence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       5, 10, 15, 20, ____, ____, ____, ____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3"/>
            </a:pPr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What is the total score in each row?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        a)</a:t>
            </a:r>
          </a:p>
          <a:p>
            <a:endParaRPr lang="en-GB" sz="2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600" dirty="0">
                <a:latin typeface="Comic Sans MS" panose="030F0702030302020204" pitchFamily="66" charset="0"/>
                <a:cs typeface="Calibri" panose="020F0502020204030204" pitchFamily="34" charset="0"/>
              </a:rPr>
              <a:t>        b)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84C1EC12-78CD-4D38-8D0B-7F681AFCC1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966" y="4147887"/>
            <a:ext cx="1044000" cy="9720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2A5811FA-C214-44C2-8F9C-D28E4311C1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9166" y="4147886"/>
            <a:ext cx="1044000" cy="9720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7E70E78-34ED-4094-BC45-576E6874C4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366" y="4147887"/>
            <a:ext cx="1044000" cy="9720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873D8E4-D1E4-42F1-AC50-F31EFF416B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875" y="4953372"/>
            <a:ext cx="1043999" cy="9720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81996D3-31B2-4025-8A1B-B449B72A42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513" y="4953372"/>
            <a:ext cx="1043999" cy="9720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AAD1A943-8FBA-40B6-936E-19C59CAB45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1151" y="4953372"/>
            <a:ext cx="1043999" cy="97200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89671F33-2924-4CE2-85C9-39AAE29380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427" y="4953372"/>
            <a:ext cx="1043999" cy="97200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F98D04E8-36EA-4FE6-9267-4756FDF12C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064" y="4953372"/>
            <a:ext cx="1043999" cy="97200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975FE78A-852B-45BB-8597-207F889A70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6789" y="4953372"/>
            <a:ext cx="1043999" cy="972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73148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39208" y="7119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b="73517"/>
          <a:stretch/>
        </p:blipFill>
        <p:spPr>
          <a:xfrm>
            <a:off x="1101540" y="1433832"/>
            <a:ext cx="1578515" cy="88880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b="73517"/>
          <a:stretch/>
        </p:blipFill>
        <p:spPr>
          <a:xfrm>
            <a:off x="1101540" y="2322634"/>
            <a:ext cx="1578515" cy="88880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/>
          <a:srcRect b="73517"/>
          <a:stretch/>
        </p:blipFill>
        <p:spPr>
          <a:xfrm>
            <a:off x="6176040" y="1433832"/>
            <a:ext cx="1578515" cy="88880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/>
          <a:srcRect b="73517"/>
          <a:stretch/>
        </p:blipFill>
        <p:spPr>
          <a:xfrm>
            <a:off x="6176040" y="2322634"/>
            <a:ext cx="1578515" cy="88880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021411" y="565097"/>
            <a:ext cx="32688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What do you see?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/>
          <a:srcRect r="50242" b="73517"/>
          <a:stretch/>
        </p:blipFill>
        <p:spPr>
          <a:xfrm>
            <a:off x="3574315" y="1458959"/>
            <a:ext cx="785428" cy="88880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12" y="4436145"/>
            <a:ext cx="1427798" cy="172232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3540528" y="5078527"/>
                <a:ext cx="2598788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6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      </a:t>
                </a:r>
                <a14:m>
                  <m:oMath xmlns:m="http://schemas.openxmlformats.org/officeDocument/2006/math"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       </m:t>
                    </m:r>
                    <m:r>
                      <a:rPr lang="en-GB" sz="26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6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6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</a:t>
                </a:r>
                <a:endParaRPr lang="en-GB" sz="2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0528" y="5078527"/>
                <a:ext cx="2598788" cy="49244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2750060" y="4171494"/>
                <a:ext cx="3889206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6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      </a:t>
                </a:r>
                <a14:m>
                  <m:oMath xmlns:m="http://schemas.openxmlformats.org/officeDocument/2006/math"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6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   +</m:t>
                    </m:r>
                    <m:r>
                      <a:rPr lang="en-GB" sz="26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      </m:t>
                    </m:r>
                    <m:r>
                      <a:rPr lang="en-GB" sz="26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=</m:t>
                    </m:r>
                  </m:oMath>
                </a14:m>
                <a:r>
                  <a:rPr lang="en-GB" sz="26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</a:t>
                </a:r>
                <a:endParaRPr lang="en-GB" sz="2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0060" y="4171494"/>
                <a:ext cx="3889206" cy="49244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/>
          <p:cNvSpPr/>
          <p:nvPr/>
        </p:nvSpPr>
        <p:spPr>
          <a:xfrm>
            <a:off x="2756757" y="4169557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822146" y="5103210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525781" y="5103210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186503" y="4169557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967029" y="4169557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04139" y="4206284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037236" y="5103210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479114" y="4169557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998401" y="5143696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340236" y="4196415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155204" y="4207430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675344" y="5139146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3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563339" y="4187567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12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130437" y="5143697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12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4"/>
          <a:srcRect r="50242" b="73517"/>
          <a:stretch/>
        </p:blipFill>
        <p:spPr>
          <a:xfrm>
            <a:off x="4386989" y="1442325"/>
            <a:ext cx="785428" cy="888802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4"/>
          <a:srcRect r="50242" b="73517"/>
          <a:stretch/>
        </p:blipFill>
        <p:spPr>
          <a:xfrm>
            <a:off x="4413408" y="2250110"/>
            <a:ext cx="785428" cy="88880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4"/>
          <a:srcRect r="50242" b="73517"/>
          <a:stretch/>
        </p:blipFill>
        <p:spPr>
          <a:xfrm>
            <a:off x="3559363" y="2268978"/>
            <a:ext cx="785428" cy="888802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2044468" y="3411352"/>
            <a:ext cx="606448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2600" dirty="0">
                <a:solidFill>
                  <a:prstClr val="black"/>
                </a:solidFill>
                <a:latin typeface="Comic Sans MS" panose="030F0702030302020204" pitchFamily="66" charset="0"/>
              </a:rPr>
              <a:t>There are ____ equal groups of ____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038857" y="3380777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3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302007" y="3380777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4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0" grpId="0"/>
      <p:bldP spid="23" grpId="0"/>
      <p:bldP spid="24" grpId="0"/>
      <p:bldP spid="25" grpId="0"/>
      <p:bldP spid="26" grpId="0"/>
      <p:bldP spid="27" grpId="0"/>
      <p:bldP spid="28" grpId="0"/>
      <p:bldP spid="33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39207" y="7119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b="73517"/>
          <a:stretch/>
        </p:blipFill>
        <p:spPr>
          <a:xfrm>
            <a:off x="1108723" y="1432849"/>
            <a:ext cx="1578515" cy="88880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b="73517"/>
          <a:stretch/>
        </p:blipFill>
        <p:spPr>
          <a:xfrm>
            <a:off x="1108723" y="2321651"/>
            <a:ext cx="1578515" cy="88880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/>
          <a:srcRect b="73517"/>
          <a:stretch/>
        </p:blipFill>
        <p:spPr>
          <a:xfrm>
            <a:off x="6183223" y="1432849"/>
            <a:ext cx="1578515" cy="88880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/>
          <a:srcRect b="73517"/>
          <a:stretch/>
        </p:blipFill>
        <p:spPr>
          <a:xfrm>
            <a:off x="6183223" y="2321651"/>
            <a:ext cx="1578515" cy="88880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021411" y="565097"/>
            <a:ext cx="32688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What do you see?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/>
          <a:srcRect r="50242" b="73517"/>
          <a:stretch/>
        </p:blipFill>
        <p:spPr>
          <a:xfrm>
            <a:off x="3581498" y="1457976"/>
            <a:ext cx="785428" cy="88880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512" y="4436145"/>
            <a:ext cx="1427798" cy="172232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3540528" y="5078527"/>
                <a:ext cx="2598788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6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      </a:t>
                </a:r>
                <a14:m>
                  <m:oMath xmlns:m="http://schemas.openxmlformats.org/officeDocument/2006/math"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       </m:t>
                    </m:r>
                    <m:r>
                      <a:rPr lang="en-GB" sz="26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=</m:t>
                    </m:r>
                  </m:oMath>
                </a14:m>
                <a:r>
                  <a:rPr lang="en-GB" sz="26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</a:t>
                </a:r>
                <a:endParaRPr lang="en-GB" sz="2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0528" y="5078527"/>
                <a:ext cx="2598788" cy="49244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3508320" y="4197866"/>
                <a:ext cx="2682145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6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       </a:t>
                </a:r>
                <a14:m>
                  <m:oMath xmlns:m="http://schemas.openxmlformats.org/officeDocument/2006/math"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GB" sz="26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</m:t>
                    </m:r>
                    <m:r>
                      <a:rPr lang="en-GB" sz="26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en-GB" sz="26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600" dirty="0">
                    <a:solidFill>
                      <a:prstClr val="black"/>
                    </a:solidFill>
                    <a:latin typeface="Comic Sans MS" panose="030F0702030302020204" pitchFamily="66" charset="0"/>
                  </a:rPr>
                  <a:t> </a:t>
                </a:r>
                <a:endParaRPr lang="en-GB" sz="2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8320" y="4197866"/>
                <a:ext cx="2682145" cy="49244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/>
          <p:cNvSpPr/>
          <p:nvPr/>
        </p:nvSpPr>
        <p:spPr>
          <a:xfrm>
            <a:off x="3508320" y="4230565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822146" y="5103210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525781" y="5103210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814128" y="4230565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684971" y="4276469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6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037236" y="5103210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042439" y="4230565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001669" y="5130068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6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001670" y="4276470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6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687212" y="5130068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2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139316" y="4257423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12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118511" y="5132407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12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4"/>
          <a:srcRect r="50242" b="73517"/>
          <a:stretch/>
        </p:blipFill>
        <p:spPr>
          <a:xfrm>
            <a:off x="4394172" y="1441342"/>
            <a:ext cx="785428" cy="888802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4"/>
          <a:srcRect r="50242" b="73517"/>
          <a:stretch/>
        </p:blipFill>
        <p:spPr>
          <a:xfrm>
            <a:off x="4420591" y="2249127"/>
            <a:ext cx="785428" cy="88880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4"/>
          <a:srcRect r="50242" b="73517"/>
          <a:stretch/>
        </p:blipFill>
        <p:spPr>
          <a:xfrm>
            <a:off x="3566546" y="2267995"/>
            <a:ext cx="785428" cy="888802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2044468" y="3411352"/>
            <a:ext cx="606448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2600" dirty="0">
                <a:solidFill>
                  <a:prstClr val="black"/>
                </a:solidFill>
                <a:latin typeface="Comic Sans MS" panose="030F0702030302020204" pitchFamily="66" charset="0"/>
              </a:rPr>
              <a:t>There are ____ equal groups of ____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959260" y="3377671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2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356761" y="3377671"/>
            <a:ext cx="61186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600" noProof="0" dirty="0">
                <a:solidFill>
                  <a:srgbClr val="5B9BD5">
                    <a:lumMod val="75000"/>
                  </a:srgbClr>
                </a:solidFill>
                <a:latin typeface="Comic Sans MS" panose="030F0702030302020204" pitchFamily="66" charset="0"/>
              </a:rPr>
              <a:t>6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05388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81481E-6 L -0.09983 -0.0027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-13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85185E-6 L -0.09653 0.008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26" y="394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 L 0.10955 0.0020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69" y="93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07407E-6 L 0.10677 0.01019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30" y="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0" grpId="0"/>
      <p:bldP spid="23" grpId="0"/>
      <p:bldP spid="25" grpId="0"/>
      <p:bldP spid="26" grpId="0"/>
      <p:bldP spid="27" grpId="0"/>
      <p:bldP spid="28" grpId="0"/>
      <p:bldP spid="33" grpId="0"/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4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2713" y="339721"/>
            <a:ext cx="747045" cy="747045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5234411" y="48241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648645" y="4143809"/>
            <a:ext cx="3493114" cy="590151"/>
            <a:chOff x="2648645" y="4143809"/>
            <a:chExt cx="3493114" cy="59015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Rectangle 19"/>
                <p:cNvSpPr/>
                <p:nvPr/>
              </p:nvSpPr>
              <p:spPr>
                <a:xfrm>
                  <a:off x="2648645" y="4143809"/>
                  <a:ext cx="2882520" cy="5847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3200" dirty="0">
                      <a:solidFill>
                        <a:prstClr val="black"/>
                      </a:solidFill>
                      <a:latin typeface="Comic Sans MS" panose="030F0702030302020204" pitchFamily="66" charset="0"/>
                    </a:rPr>
                    <a:t>        </a:t>
                  </a:r>
                  <a14:m>
                    <m:oMath xmlns:m="http://schemas.openxmlformats.org/officeDocument/2006/math"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GB" sz="32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=</m:t>
                      </m:r>
                    </m:oMath>
                  </a14:m>
                  <a:r>
                    <a:rPr lang="en-GB" sz="3200" dirty="0">
                      <a:solidFill>
                        <a:prstClr val="black"/>
                      </a:solidFill>
                      <a:latin typeface="Comic Sans MS" panose="030F0702030302020204" pitchFamily="66" charset="0"/>
                    </a:rPr>
                    <a:t> </a:t>
                  </a:r>
                  <a:endParaRPr lang="en-GB" sz="32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20" name="Rectangle 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48645" y="4143809"/>
                  <a:ext cx="2882520" cy="58477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Rectangle 22"/>
            <p:cNvSpPr/>
            <p:nvPr/>
          </p:nvSpPr>
          <p:spPr>
            <a:xfrm>
              <a:off x="4165704" y="4168492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200" dirty="0">
                <a:latin typeface="Comic Sans MS" panose="030F0702030302020204" pitchFamily="66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869339" y="4168492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200" dirty="0">
                <a:latin typeface="Comic Sans MS" panose="030F0702030302020204" pitchFamily="66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380794" y="4168492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200" dirty="0">
                <a:latin typeface="Comic Sans MS" panose="030F0702030302020204" pitchFamily="66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354627" y="4149185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030770" y="4149185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4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529892" y="4149185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noProof="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8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481726" y="3197659"/>
            <a:ext cx="5966058" cy="595069"/>
            <a:chOff x="1481726" y="3197659"/>
            <a:chExt cx="5966058" cy="5950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/>
                <p:cNvSpPr/>
                <p:nvPr/>
              </p:nvSpPr>
              <p:spPr>
                <a:xfrm>
                  <a:off x="1481726" y="3207953"/>
                  <a:ext cx="5395644" cy="5847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3200" dirty="0">
                      <a:solidFill>
                        <a:prstClr val="black"/>
                      </a:solidFill>
                      <a:latin typeface="Comic Sans MS" panose="030F0702030302020204" pitchFamily="66" charset="0"/>
                    </a:rPr>
                    <a:t>        </a:t>
                  </a:r>
                  <a14:m>
                    <m:oMath xmlns:m="http://schemas.openxmlformats.org/officeDocument/2006/math">
                      <m:r>
                        <a:rPr lang="en-GB" sz="3200" b="0" i="0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32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GB" sz="32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+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n-GB" sz="3200" b="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3200" i="1" dirty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a14:m>
                  <a:r>
                    <a:rPr lang="en-GB" sz="3200" dirty="0">
                      <a:solidFill>
                        <a:prstClr val="black"/>
                      </a:solidFill>
                      <a:latin typeface="Comic Sans MS" panose="030F0702030302020204" pitchFamily="66" charset="0"/>
                    </a:rPr>
                    <a:t> </a:t>
                  </a:r>
                  <a:endParaRPr lang="en-GB" sz="3200" dirty="0">
                    <a:latin typeface="Comic Sans MS" panose="030F0702030302020204" pitchFamily="66" charset="0"/>
                  </a:endParaRPr>
                </a:p>
              </p:txBody>
            </p:sp>
          </mc:Choice>
          <mc:Fallback xmlns="">
            <p:sp>
              <p:nvSpPr>
                <p:cNvPr id="21" name="Rectangle 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81726" y="3207953"/>
                  <a:ext cx="5395644" cy="584775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2" name="Rectangle 21"/>
            <p:cNvSpPr/>
            <p:nvPr/>
          </p:nvSpPr>
          <p:spPr>
            <a:xfrm>
              <a:off x="3050819" y="3222807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200" dirty="0">
                <a:latin typeface="Comic Sans MS" panose="030F0702030302020204" pitchFamily="66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480565" y="3222807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200" dirty="0">
                <a:latin typeface="Comic Sans MS" panose="030F0702030302020204" pitchFamily="66" charset="0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261091" y="3222807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200" dirty="0">
                <a:latin typeface="Comic Sans MS" panose="030F0702030302020204" pitchFamily="66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190903" y="3203500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676995" y="3222807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200" dirty="0">
                <a:latin typeface="Comic Sans MS" panose="030F0702030302020204" pitchFamily="66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654143" y="3203500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449266" y="3203500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835917" y="3203500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noProof="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8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817027" y="3216966"/>
              <a:ext cx="718457" cy="54616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200" dirty="0">
                <a:latin typeface="Comic Sans MS" panose="030F0702030302020204" pitchFamily="66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957111" y="3197659"/>
              <a:ext cx="6118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3200" dirty="0">
                  <a:solidFill>
                    <a:srgbClr val="5B9BD5">
                      <a:lumMod val="75000"/>
                    </a:srgbClr>
                  </a:solidFill>
                  <a:latin typeface="Comic Sans MS" panose="030F0702030302020204" pitchFamily="66" charset="0"/>
                </a:rPr>
                <a:t>2</a:t>
              </a:r>
              <a:endPara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endParaRP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5776" y="1217656"/>
            <a:ext cx="1594535" cy="1484567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2379" y="1217656"/>
            <a:ext cx="1594535" cy="1484567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474" y="1198349"/>
            <a:ext cx="1594535" cy="1484567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7716" y="1198349"/>
            <a:ext cx="1594535" cy="148456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84452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49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questions </a:t>
            </a:r>
            <a:br>
              <a:rPr lang="en-GB" dirty="0">
                <a:cs typeface="Calibri" panose="020F0502020204030204" pitchFamily="34" charset="0"/>
              </a:rPr>
            </a:br>
            <a:r>
              <a:rPr lang="en-GB" dirty="0">
                <a:cs typeface="Calibri" panose="020F0502020204030204" pitchFamily="34" charset="0"/>
              </a:rPr>
              <a:t>1 and 2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1|10|16.3|15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|13.7|1|9.2|19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4.4|8.7|2|5.3|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9|9.6|0.9|5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23.4|8.1|11.7|5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5.2|6|6.8|17.5|1|5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9|5.5|20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1.1|3.3|4.6|2.6|4.9|2|6.5|1.3|12.1|1.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4|6.4|2.7|2.4|2.3|5.3|1.3|3.2|7.9|6.7|3|0.8|2|0.8|2.2|2.7|3.7|24.6|9.1|14.3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8B7CD3C-A3C2-454E-864B-BB252B54DD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dcmitype/"/>
    <ds:schemaRef ds:uri="http://purl.org/dc/elements/1.1/"/>
    <ds:schemaRef ds:uri="cee99ee9-287b-4f9a-957c-ba5ae7375c9a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522d4c35-b548-4432-90ae-af4376e1c4b4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15604</TotalTime>
  <Words>328</Words>
  <Application>Microsoft Office PowerPoint</Application>
  <PresentationFormat>On-screen Show (4:3)</PresentationFormat>
  <Paragraphs>113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and 2 on the worksheet</vt:lpstr>
      <vt:lpstr>PowerPoint Presentation</vt:lpstr>
      <vt:lpstr>PowerPoint Presentation</vt:lpstr>
      <vt:lpstr>Have a go at question  3 on the worksheet</vt:lpstr>
      <vt:lpstr>PowerPoint Presentation</vt:lpstr>
      <vt:lpstr>PowerPoint Presentation</vt:lpstr>
      <vt:lpstr>PowerPoint Presentation</vt:lpstr>
      <vt:lpstr>Have a go at the rest of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234</cp:revision>
  <dcterms:created xsi:type="dcterms:W3CDTF">2019-07-05T11:02:13Z</dcterms:created>
  <dcterms:modified xsi:type="dcterms:W3CDTF">2021-01-06T10:13:50Z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