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7"/>
  </p:notesMasterIdLst>
  <p:sldIdLst>
    <p:sldId id="296" r:id="rId11"/>
    <p:sldId id="297" r:id="rId12"/>
    <p:sldId id="298" r:id="rId13"/>
    <p:sldId id="315" r:id="rId14"/>
    <p:sldId id="299" r:id="rId15"/>
    <p:sldId id="309" r:id="rId16"/>
    <p:sldId id="306" r:id="rId17"/>
    <p:sldId id="307" r:id="rId18"/>
    <p:sldId id="304" r:id="rId19"/>
    <p:sldId id="310" r:id="rId20"/>
    <p:sldId id="301" r:id="rId21"/>
    <p:sldId id="308" r:id="rId22"/>
    <p:sldId id="313" r:id="rId23"/>
    <p:sldId id="312" r:id="rId24"/>
    <p:sldId id="314" r:id="rId25"/>
    <p:sldId id="316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8"/>
      </p:cViewPr>
      <p:guideLst>
        <p:guide orient="horz" pos="663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commentAuthors" Target="commentAuthor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06/01/2021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06/01/2021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2.png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7" Type="http://schemas.openxmlformats.org/officeDocument/2006/relationships/image" Target="../media/image1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12.png"/><Relationship Id="rId5" Type="http://schemas.openxmlformats.org/officeDocument/2006/relationships/image" Target="../media/image2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7" Type="http://schemas.openxmlformats.org/officeDocument/2006/relationships/image" Target="../media/image2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/Relationships>
</file>

<file path=ppt/slides/_rels/slide14.xml.rels><?xml version="1.0" encoding="UTF-8" standalone="yes"?>
<Relationships xmlns="http://schemas.openxmlformats.org/package/2006/relationships"><Relationship Id="rId7" Type="http://schemas.openxmlformats.org/officeDocument/2006/relationships/image" Target="../media/image2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Relationship Id="rId6" Type="http://schemas.openxmlformats.org/officeDocument/2006/relationships/image" Target="../media/image26.png"/><Relationship Id="rId5" Type="http://schemas.openxmlformats.org/officeDocument/2006/relationships/image" Target="../media/image24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12" Type="http://schemas.openxmlformats.org/officeDocument/2006/relationships/image" Target="../media/image1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0.xml"/><Relationship Id="rId6" Type="http://schemas.openxmlformats.org/officeDocument/2006/relationships/image" Target="../media/image29.png"/><Relationship Id="rId11" Type="http://schemas.openxmlformats.org/officeDocument/2006/relationships/image" Target="../media/image34.png"/><Relationship Id="rId5" Type="http://schemas.openxmlformats.org/officeDocument/2006/relationships/image" Target="../media/image28.png"/><Relationship Id="rId10" Type="http://schemas.openxmlformats.org/officeDocument/2006/relationships/image" Target="../media/image33.png"/><Relationship Id="rId4" Type="http://schemas.openxmlformats.org/officeDocument/2006/relationships/image" Target="../media/image25.png"/><Relationship Id="rId9" Type="http://schemas.openxmlformats.org/officeDocument/2006/relationships/image" Target="../media/image3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12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70390"/>
            <a:ext cx="5950212" cy="1908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44685" y="71191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3430" y="1629770"/>
            <a:ext cx="783908" cy="97698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2717" y="1629770"/>
            <a:ext cx="783908" cy="97698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2004" y="1629770"/>
            <a:ext cx="783908" cy="97698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1291" y="1629770"/>
            <a:ext cx="783908" cy="97698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3430" y="2759159"/>
            <a:ext cx="783908" cy="97698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2717" y="2759159"/>
            <a:ext cx="783908" cy="97698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2004" y="2759159"/>
            <a:ext cx="783908" cy="97698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1291" y="2759159"/>
            <a:ext cx="783908" cy="97698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734878" y="4445008"/>
                <a:ext cx="4478301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9</a:t>
                </a: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GB" sz="2800" b="0" i="0" dirty="0" smtClean="0">
                        <a:latin typeface="Comic Sans MS" panose="030F0702030302020204" pitchFamily="66" charset="0"/>
                      </a:rPr>
                      <m:t>9</m:t>
                    </m:r>
                  </m:oMath>
                </a14:m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4878" y="4445008"/>
                <a:ext cx="4478301" cy="954107"/>
              </a:xfrm>
              <a:prstGeom prst="rect">
                <a:avLst/>
              </a:prstGeom>
              <a:blipFill>
                <a:blip r:embed="rId7"/>
                <a:stretch>
                  <a:fillRect l="-2861" t="-6369" b="-165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2" name="Picture 2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3113" y="1629770"/>
            <a:ext cx="783908" cy="976989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21057" y="5112899"/>
            <a:ext cx="1327185" cy="880300"/>
          </a:xfrm>
          <a:prstGeom prst="rect">
            <a:avLst/>
          </a:prstGeom>
        </p:spPr>
      </p:pic>
      <p:sp>
        <p:nvSpPr>
          <p:cNvPr id="25" name="Rounded Rectangular Callout 24"/>
          <p:cNvSpPr/>
          <p:nvPr/>
        </p:nvSpPr>
        <p:spPr>
          <a:xfrm>
            <a:off x="2377449" y="3819637"/>
            <a:ext cx="3124742" cy="2009061"/>
          </a:xfrm>
          <a:prstGeom prst="wedgeRoundRectCallout">
            <a:avLst>
              <a:gd name="adj1" fmla="val -60988"/>
              <a:gd name="adj2" fmla="val 24859"/>
              <a:gd name="adj3" fmla="val 16667"/>
            </a:avLst>
          </a:prstGeom>
          <a:noFill/>
          <a:ln w="28575">
            <a:solidFill>
              <a:schemeClr val="accent6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You can’t make an array because 9 is an odd number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77040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6 L -0.22118 -0.15533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059" y="-7778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3.7037E-7 L -0.32066 -0.32245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042" y="-16134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3.7037E-6 L -0.20642 -0.15949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330" y="-79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14" grpId="0"/>
      <p:bldP spid="2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>
                <a:cs typeface="Calibri" panose="020F0502020204030204" pitchFamily="34" charset="0"/>
              </a:rPr>
              <a:t>Have a go at questions </a:t>
            </a:r>
            <a:br>
              <a:rPr lang="en-GB" sz="3600" dirty="0">
                <a:cs typeface="Calibri" panose="020F0502020204030204" pitchFamily="34" charset="0"/>
              </a:rPr>
            </a:br>
            <a:r>
              <a:rPr lang="en-GB" sz="3600" dirty="0">
                <a:cs typeface="Calibri" panose="020F0502020204030204" pitchFamily="34" charset="0"/>
              </a:rPr>
              <a:t>1 - 4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1021411" y="458157"/>
                <a:ext cx="5790368" cy="13849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Draw an array to represent 5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3</a:t>
                </a:r>
              </a:p>
              <a:p>
                <a:endParaRPr lang="en-GB" sz="2800" dirty="0">
                  <a:solidFill>
                    <a:prstClr val="black"/>
                  </a:solidFill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</a:t>
                </a:r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1411" y="458157"/>
                <a:ext cx="5790368" cy="1384995"/>
              </a:xfrm>
              <a:prstGeom prst="rect">
                <a:avLst/>
              </a:prstGeom>
              <a:blipFill>
                <a:blip r:embed="rId5"/>
                <a:stretch>
                  <a:fillRect l="-2213" t="-4405" r="-11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17738" y="5195593"/>
            <a:ext cx="747045" cy="74704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52289" y="5338282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21411" y="2027817"/>
            <a:ext cx="3478165" cy="1923785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6200000">
            <a:off x="4512215" y="2257815"/>
            <a:ext cx="3478165" cy="192378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49966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586743" y="437218"/>
            <a:ext cx="524564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How many different arrays can you build with 16 counters?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1491916" y="447636"/>
            <a:ext cx="576000" cy="57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644316" y="600036"/>
            <a:ext cx="576000" cy="57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796716" y="752436"/>
            <a:ext cx="576000" cy="57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1949116" y="904836"/>
            <a:ext cx="576000" cy="57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2101516" y="1057236"/>
            <a:ext cx="576000" cy="57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253916" y="1209636"/>
            <a:ext cx="576000" cy="57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2406316" y="1362036"/>
            <a:ext cx="576000" cy="57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2558716" y="1514436"/>
            <a:ext cx="576000" cy="57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867914" y="774870"/>
            <a:ext cx="576000" cy="57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020314" y="927270"/>
            <a:ext cx="576000" cy="57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1172714" y="1079670"/>
            <a:ext cx="576000" cy="57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1325114" y="1232070"/>
            <a:ext cx="576000" cy="57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1477514" y="1384470"/>
            <a:ext cx="576000" cy="57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1629914" y="1536870"/>
            <a:ext cx="576000" cy="57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1782314" y="1689270"/>
            <a:ext cx="576000" cy="57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1934714" y="1841670"/>
            <a:ext cx="576000" cy="57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920491" y="2898441"/>
            <a:ext cx="7058194" cy="396000"/>
            <a:chOff x="920491" y="2898441"/>
            <a:chExt cx="7058194" cy="396000"/>
          </a:xfrm>
        </p:grpSpPr>
        <p:sp>
          <p:nvSpPr>
            <p:cNvPr id="23" name="Oval 22"/>
            <p:cNvSpPr/>
            <p:nvPr/>
          </p:nvSpPr>
          <p:spPr>
            <a:xfrm>
              <a:off x="920491" y="2898441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24" name="Oval 23"/>
            <p:cNvSpPr/>
            <p:nvPr/>
          </p:nvSpPr>
          <p:spPr>
            <a:xfrm>
              <a:off x="1364637" y="2898441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25" name="Oval 24"/>
            <p:cNvSpPr/>
            <p:nvPr/>
          </p:nvSpPr>
          <p:spPr>
            <a:xfrm>
              <a:off x="1808783" y="2898441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26" name="Oval 25"/>
            <p:cNvSpPr/>
            <p:nvPr/>
          </p:nvSpPr>
          <p:spPr>
            <a:xfrm>
              <a:off x="2252929" y="2898441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27" name="Oval 26"/>
            <p:cNvSpPr/>
            <p:nvPr/>
          </p:nvSpPr>
          <p:spPr>
            <a:xfrm>
              <a:off x="2697075" y="2898441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28" name="Oval 27"/>
            <p:cNvSpPr/>
            <p:nvPr/>
          </p:nvSpPr>
          <p:spPr>
            <a:xfrm>
              <a:off x="3141221" y="2898441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29" name="Oval 28"/>
            <p:cNvSpPr/>
            <p:nvPr/>
          </p:nvSpPr>
          <p:spPr>
            <a:xfrm>
              <a:off x="3585367" y="2898441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30" name="Oval 29"/>
            <p:cNvSpPr/>
            <p:nvPr/>
          </p:nvSpPr>
          <p:spPr>
            <a:xfrm>
              <a:off x="4029513" y="2898441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31" name="Oval 30"/>
            <p:cNvSpPr/>
            <p:nvPr/>
          </p:nvSpPr>
          <p:spPr>
            <a:xfrm>
              <a:off x="4473659" y="2898441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32" name="Oval 31"/>
            <p:cNvSpPr/>
            <p:nvPr/>
          </p:nvSpPr>
          <p:spPr>
            <a:xfrm>
              <a:off x="4917805" y="2898441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33" name="Oval 32"/>
            <p:cNvSpPr/>
            <p:nvPr/>
          </p:nvSpPr>
          <p:spPr>
            <a:xfrm>
              <a:off x="5361951" y="2898441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34" name="Oval 33"/>
            <p:cNvSpPr/>
            <p:nvPr/>
          </p:nvSpPr>
          <p:spPr>
            <a:xfrm>
              <a:off x="5806097" y="2898441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35" name="Oval 34"/>
            <p:cNvSpPr/>
            <p:nvPr/>
          </p:nvSpPr>
          <p:spPr>
            <a:xfrm>
              <a:off x="6250243" y="2898441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36" name="Oval 35"/>
            <p:cNvSpPr/>
            <p:nvPr/>
          </p:nvSpPr>
          <p:spPr>
            <a:xfrm>
              <a:off x="6694389" y="2898441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37" name="Oval 36"/>
            <p:cNvSpPr/>
            <p:nvPr/>
          </p:nvSpPr>
          <p:spPr>
            <a:xfrm>
              <a:off x="7138535" y="2898441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38" name="Oval 37"/>
            <p:cNvSpPr/>
            <p:nvPr/>
          </p:nvSpPr>
          <p:spPr>
            <a:xfrm>
              <a:off x="7582685" y="2898441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981385" y="4587476"/>
            <a:ext cx="3514456" cy="879996"/>
            <a:chOff x="981385" y="4587476"/>
            <a:chExt cx="3514456" cy="879996"/>
          </a:xfrm>
        </p:grpSpPr>
        <p:sp>
          <p:nvSpPr>
            <p:cNvPr id="39" name="Oval 38"/>
            <p:cNvSpPr/>
            <p:nvPr/>
          </p:nvSpPr>
          <p:spPr>
            <a:xfrm>
              <a:off x="990819" y="4587476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40" name="Oval 39"/>
            <p:cNvSpPr/>
            <p:nvPr/>
          </p:nvSpPr>
          <p:spPr>
            <a:xfrm>
              <a:off x="1434965" y="4587476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41" name="Oval 40"/>
            <p:cNvSpPr/>
            <p:nvPr/>
          </p:nvSpPr>
          <p:spPr>
            <a:xfrm>
              <a:off x="1879111" y="4587476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42" name="Oval 41"/>
            <p:cNvSpPr/>
            <p:nvPr/>
          </p:nvSpPr>
          <p:spPr>
            <a:xfrm>
              <a:off x="2323257" y="4587476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43" name="Oval 42"/>
            <p:cNvSpPr/>
            <p:nvPr/>
          </p:nvSpPr>
          <p:spPr>
            <a:xfrm>
              <a:off x="2767403" y="4587476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44" name="Oval 43"/>
            <p:cNvSpPr/>
            <p:nvPr/>
          </p:nvSpPr>
          <p:spPr>
            <a:xfrm>
              <a:off x="3211549" y="4587476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45" name="Oval 44"/>
            <p:cNvSpPr/>
            <p:nvPr/>
          </p:nvSpPr>
          <p:spPr>
            <a:xfrm>
              <a:off x="3655695" y="4587476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46" name="Oval 45"/>
            <p:cNvSpPr/>
            <p:nvPr/>
          </p:nvSpPr>
          <p:spPr>
            <a:xfrm>
              <a:off x="4099841" y="4587476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47" name="Oval 46"/>
            <p:cNvSpPr/>
            <p:nvPr/>
          </p:nvSpPr>
          <p:spPr>
            <a:xfrm>
              <a:off x="981385" y="5071472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48" name="Oval 47"/>
            <p:cNvSpPr/>
            <p:nvPr/>
          </p:nvSpPr>
          <p:spPr>
            <a:xfrm>
              <a:off x="1425531" y="5071472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49" name="Oval 48"/>
            <p:cNvSpPr/>
            <p:nvPr/>
          </p:nvSpPr>
          <p:spPr>
            <a:xfrm>
              <a:off x="1869677" y="5071472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50" name="Oval 49"/>
            <p:cNvSpPr/>
            <p:nvPr/>
          </p:nvSpPr>
          <p:spPr>
            <a:xfrm>
              <a:off x="2313823" y="5071472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51" name="Oval 50"/>
            <p:cNvSpPr/>
            <p:nvPr/>
          </p:nvSpPr>
          <p:spPr>
            <a:xfrm>
              <a:off x="2757969" y="5071472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52" name="Oval 51"/>
            <p:cNvSpPr/>
            <p:nvPr/>
          </p:nvSpPr>
          <p:spPr>
            <a:xfrm>
              <a:off x="3202115" y="5071472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53" name="Oval 52"/>
            <p:cNvSpPr/>
            <p:nvPr/>
          </p:nvSpPr>
          <p:spPr>
            <a:xfrm>
              <a:off x="3646261" y="5071472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54" name="Oval 53"/>
            <p:cNvSpPr/>
            <p:nvPr/>
          </p:nvSpPr>
          <p:spPr>
            <a:xfrm>
              <a:off x="4090411" y="5071472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5557872" y="3976172"/>
            <a:ext cx="1750454" cy="1738804"/>
            <a:chOff x="5557872" y="3976172"/>
            <a:chExt cx="1750454" cy="1738804"/>
          </a:xfrm>
        </p:grpSpPr>
        <p:sp>
          <p:nvSpPr>
            <p:cNvPr id="55" name="Oval 54"/>
            <p:cNvSpPr/>
            <p:nvPr/>
          </p:nvSpPr>
          <p:spPr>
            <a:xfrm>
              <a:off x="5567306" y="4875924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56" name="Oval 55"/>
            <p:cNvSpPr/>
            <p:nvPr/>
          </p:nvSpPr>
          <p:spPr>
            <a:xfrm>
              <a:off x="6011452" y="4875924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57" name="Oval 56"/>
            <p:cNvSpPr/>
            <p:nvPr/>
          </p:nvSpPr>
          <p:spPr>
            <a:xfrm>
              <a:off x="6455598" y="4875924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58" name="Oval 57"/>
            <p:cNvSpPr/>
            <p:nvPr/>
          </p:nvSpPr>
          <p:spPr>
            <a:xfrm>
              <a:off x="6899744" y="4875924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59" name="Oval 58"/>
            <p:cNvSpPr/>
            <p:nvPr/>
          </p:nvSpPr>
          <p:spPr>
            <a:xfrm>
              <a:off x="5579888" y="3976172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60" name="Oval 59"/>
            <p:cNvSpPr/>
            <p:nvPr/>
          </p:nvSpPr>
          <p:spPr>
            <a:xfrm>
              <a:off x="6024034" y="3976172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61" name="Oval 60"/>
            <p:cNvSpPr/>
            <p:nvPr/>
          </p:nvSpPr>
          <p:spPr>
            <a:xfrm>
              <a:off x="6468180" y="3976172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62" name="Oval 61"/>
            <p:cNvSpPr/>
            <p:nvPr/>
          </p:nvSpPr>
          <p:spPr>
            <a:xfrm>
              <a:off x="6912326" y="3976172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63" name="Oval 62"/>
            <p:cNvSpPr/>
            <p:nvPr/>
          </p:nvSpPr>
          <p:spPr>
            <a:xfrm>
              <a:off x="5557872" y="5318976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64" name="Oval 63"/>
            <p:cNvSpPr/>
            <p:nvPr/>
          </p:nvSpPr>
          <p:spPr>
            <a:xfrm>
              <a:off x="6002018" y="5318976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65" name="Oval 64"/>
            <p:cNvSpPr/>
            <p:nvPr/>
          </p:nvSpPr>
          <p:spPr>
            <a:xfrm>
              <a:off x="6446164" y="5318976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66" name="Oval 65"/>
            <p:cNvSpPr/>
            <p:nvPr/>
          </p:nvSpPr>
          <p:spPr>
            <a:xfrm>
              <a:off x="6890310" y="5318976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67" name="Oval 66"/>
            <p:cNvSpPr/>
            <p:nvPr/>
          </p:nvSpPr>
          <p:spPr>
            <a:xfrm>
              <a:off x="5570454" y="4419224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68" name="Oval 67"/>
            <p:cNvSpPr/>
            <p:nvPr/>
          </p:nvSpPr>
          <p:spPr>
            <a:xfrm>
              <a:off x="6014600" y="4419224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69" name="Oval 68"/>
            <p:cNvSpPr/>
            <p:nvPr/>
          </p:nvSpPr>
          <p:spPr>
            <a:xfrm>
              <a:off x="6458746" y="4419224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70" name="Oval 69"/>
            <p:cNvSpPr/>
            <p:nvPr/>
          </p:nvSpPr>
          <p:spPr>
            <a:xfrm>
              <a:off x="6902896" y="4419224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1510931" y="3836642"/>
                <a:ext cx="330494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2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8    8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2</a:t>
                </a:r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0931" y="3836642"/>
                <a:ext cx="3304943" cy="523220"/>
              </a:xfrm>
              <a:prstGeom prst="rect">
                <a:avLst/>
              </a:prstGeom>
              <a:blipFill>
                <a:blip r:embed="rId5"/>
                <a:stretch>
                  <a:fillRect l="-3875" t="-11628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4303109" y="2139370"/>
                <a:ext cx="330494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1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16    16</a:t>
                </a:r>
                <a14:m>
                  <m:oMath xmlns:m="http://schemas.openxmlformats.org/officeDocument/2006/math">
                    <m:r>
                      <a:rPr lang="en-GB" sz="28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1</a:t>
                </a:r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3109" y="2139370"/>
                <a:ext cx="3304943" cy="523220"/>
              </a:xfrm>
              <a:prstGeom prst="rect">
                <a:avLst/>
              </a:prstGeom>
              <a:blipFill>
                <a:blip r:embed="rId6"/>
                <a:stretch>
                  <a:fillRect l="-3875" t="-12791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5825414" y="3333503"/>
                <a:ext cx="330494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4</a:t>
                </a:r>
                <a14:m>
                  <m:oMath xmlns:m="http://schemas.openxmlformats.org/officeDocument/2006/math">
                    <m:r>
                      <a:rPr lang="en-GB" sz="28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4</a:t>
                </a:r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5414" y="3333503"/>
                <a:ext cx="3304943" cy="523220"/>
              </a:xfrm>
              <a:prstGeom prst="rect">
                <a:avLst/>
              </a:prstGeom>
              <a:blipFill>
                <a:blip r:embed="rId7"/>
                <a:stretch>
                  <a:fillRect l="-3875" t="-12791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6" name="Picture 7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17738" y="5195593"/>
            <a:ext cx="747045" cy="747045"/>
          </a:xfrm>
          <a:prstGeom prst="rect">
            <a:avLst/>
          </a:prstGeom>
        </p:spPr>
      </p:pic>
      <p:sp>
        <p:nvSpPr>
          <p:cNvPr id="77" name="TextBox 76"/>
          <p:cNvSpPr txBox="1"/>
          <p:nvPr/>
        </p:nvSpPr>
        <p:spPr>
          <a:xfrm>
            <a:off x="5162244" y="5338533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5787192" y="3612396"/>
            <a:ext cx="1732812" cy="2191229"/>
            <a:chOff x="8504042" y="2041413"/>
            <a:chExt cx="1732812" cy="2191229"/>
          </a:xfrm>
        </p:grpSpPr>
        <p:sp>
          <p:nvSpPr>
            <p:cNvPr id="75" name="Oval 74"/>
            <p:cNvSpPr/>
            <p:nvPr/>
          </p:nvSpPr>
          <p:spPr>
            <a:xfrm>
              <a:off x="8513476" y="2941165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78" name="Oval 77"/>
            <p:cNvSpPr/>
            <p:nvPr/>
          </p:nvSpPr>
          <p:spPr>
            <a:xfrm>
              <a:off x="8957622" y="2941165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79" name="Oval 78"/>
            <p:cNvSpPr/>
            <p:nvPr/>
          </p:nvSpPr>
          <p:spPr>
            <a:xfrm>
              <a:off x="9401768" y="2941165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80" name="Oval 79"/>
            <p:cNvSpPr/>
            <p:nvPr/>
          </p:nvSpPr>
          <p:spPr>
            <a:xfrm>
              <a:off x="9401721" y="3818140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81" name="Oval 80"/>
            <p:cNvSpPr/>
            <p:nvPr/>
          </p:nvSpPr>
          <p:spPr>
            <a:xfrm>
              <a:off x="8526058" y="2041413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82" name="Oval 81"/>
            <p:cNvSpPr/>
            <p:nvPr/>
          </p:nvSpPr>
          <p:spPr>
            <a:xfrm>
              <a:off x="8970204" y="2041413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83" name="Oval 82"/>
            <p:cNvSpPr/>
            <p:nvPr/>
          </p:nvSpPr>
          <p:spPr>
            <a:xfrm>
              <a:off x="9414350" y="2041413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84" name="Oval 83"/>
            <p:cNvSpPr/>
            <p:nvPr/>
          </p:nvSpPr>
          <p:spPr>
            <a:xfrm>
              <a:off x="8516624" y="3818140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85" name="Oval 84"/>
            <p:cNvSpPr/>
            <p:nvPr/>
          </p:nvSpPr>
          <p:spPr>
            <a:xfrm>
              <a:off x="8504042" y="3384217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86" name="Oval 85"/>
            <p:cNvSpPr/>
            <p:nvPr/>
          </p:nvSpPr>
          <p:spPr>
            <a:xfrm>
              <a:off x="8948188" y="3384217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87" name="Oval 86"/>
            <p:cNvSpPr/>
            <p:nvPr/>
          </p:nvSpPr>
          <p:spPr>
            <a:xfrm>
              <a:off x="9392334" y="3384217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88" name="Oval 87"/>
            <p:cNvSpPr/>
            <p:nvPr/>
          </p:nvSpPr>
          <p:spPr>
            <a:xfrm>
              <a:off x="8965211" y="3818140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89" name="Oval 88"/>
            <p:cNvSpPr/>
            <p:nvPr/>
          </p:nvSpPr>
          <p:spPr>
            <a:xfrm>
              <a:off x="8516624" y="2484465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90" name="Oval 89"/>
            <p:cNvSpPr/>
            <p:nvPr/>
          </p:nvSpPr>
          <p:spPr>
            <a:xfrm>
              <a:off x="8960770" y="2484465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91" name="Oval 90"/>
            <p:cNvSpPr/>
            <p:nvPr/>
          </p:nvSpPr>
          <p:spPr>
            <a:xfrm>
              <a:off x="9404916" y="2484465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92" name="Oval 91"/>
            <p:cNvSpPr/>
            <p:nvPr/>
          </p:nvSpPr>
          <p:spPr>
            <a:xfrm>
              <a:off x="9840854" y="3836642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93" name="Cross 92">
            <a:extLst>
              <a:ext uri="{FF2B5EF4-FFF2-40B4-BE49-F238E27FC236}">
                <a16:creationId xmlns:a16="http://schemas.microsoft.com/office/drawing/2014/main" id="{E7371F2E-6A80-7640-8F2A-5A9E3EE7416E}"/>
              </a:ext>
            </a:extLst>
          </p:cNvPr>
          <p:cNvSpPr/>
          <p:nvPr/>
        </p:nvSpPr>
        <p:spPr>
          <a:xfrm rot="2689915">
            <a:off x="6821116" y="4849458"/>
            <a:ext cx="947424" cy="956668"/>
          </a:xfrm>
          <a:prstGeom prst="plus">
            <a:avLst>
              <a:gd name="adj" fmla="val 39041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5476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72" grpId="0"/>
      <p:bldP spid="73" grpId="0"/>
      <p:bldP spid="77" grpId="0"/>
      <p:bldP spid="77" grpId="1"/>
      <p:bldP spid="93" grpId="0" animBg="1"/>
      <p:bldP spid="93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" name="Group 80"/>
          <p:cNvGrpSpPr/>
          <p:nvPr/>
        </p:nvGrpSpPr>
        <p:grpSpPr>
          <a:xfrm>
            <a:off x="872345" y="3785318"/>
            <a:ext cx="1728438" cy="396000"/>
            <a:chOff x="872345" y="4154284"/>
            <a:chExt cx="1728438" cy="396000"/>
          </a:xfrm>
        </p:grpSpPr>
        <p:sp>
          <p:nvSpPr>
            <p:cNvPr id="23" name="Oval 22"/>
            <p:cNvSpPr/>
            <p:nvPr/>
          </p:nvSpPr>
          <p:spPr>
            <a:xfrm>
              <a:off x="872345" y="4154284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24" name="Oval 23"/>
            <p:cNvSpPr/>
            <p:nvPr/>
          </p:nvSpPr>
          <p:spPr>
            <a:xfrm>
              <a:off x="1316491" y="4154284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25" name="Oval 24"/>
            <p:cNvSpPr/>
            <p:nvPr/>
          </p:nvSpPr>
          <p:spPr>
            <a:xfrm>
              <a:off x="1760637" y="4154284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26" name="Oval 25"/>
            <p:cNvSpPr/>
            <p:nvPr/>
          </p:nvSpPr>
          <p:spPr>
            <a:xfrm>
              <a:off x="2204783" y="4154284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2648929" y="3785318"/>
            <a:ext cx="1728438" cy="396000"/>
            <a:chOff x="2648929" y="4154284"/>
            <a:chExt cx="1728438" cy="396000"/>
          </a:xfrm>
        </p:grpSpPr>
        <p:sp>
          <p:nvSpPr>
            <p:cNvPr id="27" name="Oval 26"/>
            <p:cNvSpPr/>
            <p:nvPr/>
          </p:nvSpPr>
          <p:spPr>
            <a:xfrm>
              <a:off x="2648929" y="4154284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28" name="Oval 27"/>
            <p:cNvSpPr/>
            <p:nvPr/>
          </p:nvSpPr>
          <p:spPr>
            <a:xfrm>
              <a:off x="3093075" y="4154284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29" name="Oval 28"/>
            <p:cNvSpPr/>
            <p:nvPr/>
          </p:nvSpPr>
          <p:spPr>
            <a:xfrm>
              <a:off x="3537221" y="4154284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30" name="Oval 29"/>
            <p:cNvSpPr/>
            <p:nvPr/>
          </p:nvSpPr>
          <p:spPr>
            <a:xfrm>
              <a:off x="3981367" y="4154284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4425513" y="3785318"/>
            <a:ext cx="1728438" cy="396000"/>
            <a:chOff x="4425513" y="3785318"/>
            <a:chExt cx="1728438" cy="396000"/>
          </a:xfrm>
        </p:grpSpPr>
        <p:sp>
          <p:nvSpPr>
            <p:cNvPr id="31" name="Oval 30"/>
            <p:cNvSpPr/>
            <p:nvPr/>
          </p:nvSpPr>
          <p:spPr>
            <a:xfrm>
              <a:off x="4425513" y="3785318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32" name="Oval 31"/>
            <p:cNvSpPr/>
            <p:nvPr/>
          </p:nvSpPr>
          <p:spPr>
            <a:xfrm>
              <a:off x="4869659" y="3785318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33" name="Oval 32"/>
            <p:cNvSpPr/>
            <p:nvPr/>
          </p:nvSpPr>
          <p:spPr>
            <a:xfrm>
              <a:off x="5313805" y="3785318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34" name="Oval 33"/>
            <p:cNvSpPr/>
            <p:nvPr/>
          </p:nvSpPr>
          <p:spPr>
            <a:xfrm>
              <a:off x="5757951" y="3785318"/>
              <a:ext cx="396000" cy="39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35" name="Oval 34"/>
          <p:cNvSpPr/>
          <p:nvPr/>
        </p:nvSpPr>
        <p:spPr>
          <a:xfrm>
            <a:off x="6202097" y="3785318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6646243" y="3785318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7090389" y="3785318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8" name="Oval 37"/>
          <p:cNvSpPr/>
          <p:nvPr/>
        </p:nvSpPr>
        <p:spPr>
          <a:xfrm>
            <a:off x="7534539" y="3785318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1571249" y="1468626"/>
                <a:ext cx="330494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dirty="0">
                    <a:latin typeface="Comic Sans MS" panose="030F0702030302020204" pitchFamily="66" charset="0"/>
                  </a:rPr>
                  <a:t>8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2</a:t>
                </a:r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1249" y="1468626"/>
                <a:ext cx="3304943" cy="584775"/>
              </a:xfrm>
              <a:prstGeom prst="rect">
                <a:avLst/>
              </a:prstGeom>
              <a:blipFill>
                <a:blip r:embed="rId5"/>
                <a:stretch>
                  <a:fillRect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1571249" y="367393"/>
                <a:ext cx="330494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dirty="0">
                    <a:latin typeface="Comic Sans MS" panose="030F0702030302020204" pitchFamily="66" charset="0"/>
                  </a:rPr>
                  <a:t>16</a:t>
                </a:r>
                <a14:m>
                  <m:oMath xmlns:m="http://schemas.openxmlformats.org/officeDocument/2006/math">
                    <m:r>
                      <a:rPr lang="en-GB" sz="32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1</a:t>
                </a:r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1249" y="367393"/>
                <a:ext cx="3304943" cy="584775"/>
              </a:xfrm>
              <a:prstGeom prst="rect">
                <a:avLst/>
              </a:prstGeom>
              <a:blipFill>
                <a:blip r:embed="rId6"/>
                <a:stretch>
                  <a:fillRect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1571249" y="2569859"/>
                <a:ext cx="330494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dirty="0">
                    <a:latin typeface="Comic Sans MS" panose="030F0702030302020204" pitchFamily="66" charset="0"/>
                  </a:rPr>
                  <a:t>4</a:t>
                </a:r>
                <a14:m>
                  <m:oMath xmlns:m="http://schemas.openxmlformats.org/officeDocument/2006/math">
                    <m:r>
                      <a:rPr lang="en-GB" sz="32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4</a:t>
                </a:r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1249" y="2569859"/>
                <a:ext cx="3304943" cy="584775"/>
              </a:xfrm>
              <a:prstGeom prst="rect">
                <a:avLst/>
              </a:prstGeom>
              <a:blipFill>
                <a:blip r:embed="rId7"/>
                <a:stretch>
                  <a:fillRect t="-13684" b="-3473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urved Down Arrow 3"/>
          <p:cNvSpPr/>
          <p:nvPr/>
        </p:nvSpPr>
        <p:spPr>
          <a:xfrm rot="10800000">
            <a:off x="3887306" y="709193"/>
            <a:ext cx="594274" cy="1027110"/>
          </a:xfrm>
          <a:prstGeom prst="leftBracket">
            <a:avLst>
              <a:gd name="adj" fmla="val 86417"/>
            </a:avLst>
          </a:prstGeom>
          <a:noFill/>
          <a:ln w="38100"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4" name="Curved Down Arrow 73"/>
          <p:cNvSpPr/>
          <p:nvPr/>
        </p:nvSpPr>
        <p:spPr>
          <a:xfrm rot="10800000" flipH="1">
            <a:off x="1998322" y="709191"/>
            <a:ext cx="594274" cy="1027111"/>
          </a:xfrm>
          <a:prstGeom prst="leftBracket">
            <a:avLst>
              <a:gd name="adj" fmla="val 86417"/>
            </a:avLst>
          </a:prstGeom>
          <a:noFill/>
          <a:ln w="38100"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5" name="Curved Down Arrow 74"/>
          <p:cNvSpPr/>
          <p:nvPr/>
        </p:nvSpPr>
        <p:spPr>
          <a:xfrm rot="10800000" flipH="1">
            <a:off x="2006509" y="1885964"/>
            <a:ext cx="594274" cy="1027111"/>
          </a:xfrm>
          <a:prstGeom prst="leftBracket">
            <a:avLst>
              <a:gd name="adj" fmla="val 86417"/>
            </a:avLst>
          </a:prstGeom>
          <a:noFill/>
          <a:ln w="38100"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6" name="Curved Down Arrow 75"/>
          <p:cNvSpPr/>
          <p:nvPr/>
        </p:nvSpPr>
        <p:spPr>
          <a:xfrm rot="10800000">
            <a:off x="3887306" y="1885965"/>
            <a:ext cx="594274" cy="1027110"/>
          </a:xfrm>
          <a:prstGeom prst="leftBracket">
            <a:avLst>
              <a:gd name="adj" fmla="val 86417"/>
            </a:avLst>
          </a:prstGeom>
          <a:noFill/>
          <a:ln w="38100"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4476367" y="948120"/>
            <a:ext cx="1578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double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1028526" y="948120"/>
            <a:ext cx="1578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halve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1028526" y="2168688"/>
            <a:ext cx="1578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halve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4450078" y="2168688"/>
            <a:ext cx="1578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double</a:t>
            </a:r>
          </a:p>
        </p:txBody>
      </p:sp>
      <p:cxnSp>
        <p:nvCxnSpPr>
          <p:cNvPr id="87" name="Straight Connector 86"/>
          <p:cNvCxnSpPr/>
          <p:nvPr/>
        </p:nvCxnSpPr>
        <p:spPr>
          <a:xfrm flipV="1">
            <a:off x="4390916" y="3311725"/>
            <a:ext cx="0" cy="1446663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V="1">
            <a:off x="6179858" y="3485580"/>
            <a:ext cx="0" cy="1446663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971511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0.00115 L 0.39115 0.07083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549" y="3472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2.96296E-6 L 0.39115 0.07014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549" y="34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115 0.07546 L 0.58542 0.19722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05" y="6088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2.96296E-6 L 0.19688 0.13495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44" y="67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37" grpId="0" animBg="1"/>
      <p:bldP spid="38" grpId="0" animBg="1"/>
      <p:bldP spid="4" grpId="0" animBg="1"/>
      <p:bldP spid="74" grpId="0" animBg="1"/>
      <p:bldP spid="75" grpId="0" animBg="1"/>
      <p:bldP spid="76" grpId="0" animBg="1"/>
      <p:bldP spid="77" grpId="0"/>
      <p:bldP spid="78" grpId="0"/>
      <p:bldP spid="79" grpId="0"/>
      <p:bldP spid="8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Oval 38"/>
          <p:cNvSpPr/>
          <p:nvPr/>
        </p:nvSpPr>
        <p:spPr>
          <a:xfrm>
            <a:off x="5762749" y="1795553"/>
            <a:ext cx="626689" cy="626689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0" name="Oval 39"/>
          <p:cNvSpPr/>
          <p:nvPr/>
        </p:nvSpPr>
        <p:spPr>
          <a:xfrm>
            <a:off x="5762749" y="1802696"/>
            <a:ext cx="626689" cy="626689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2020992" y="1801954"/>
            <a:ext cx="626689" cy="626689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2020992" y="2554933"/>
            <a:ext cx="626689" cy="626689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3" name="Oval 42"/>
          <p:cNvSpPr/>
          <p:nvPr/>
        </p:nvSpPr>
        <p:spPr>
          <a:xfrm>
            <a:off x="2769182" y="1795553"/>
            <a:ext cx="626689" cy="626689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2769182" y="2548532"/>
            <a:ext cx="626689" cy="626689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5" name="Oval 44"/>
          <p:cNvSpPr/>
          <p:nvPr/>
        </p:nvSpPr>
        <p:spPr>
          <a:xfrm>
            <a:off x="3517371" y="2548532"/>
            <a:ext cx="626689" cy="626689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3517371" y="1795553"/>
            <a:ext cx="626689" cy="626689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4265561" y="2548532"/>
            <a:ext cx="626689" cy="626689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4265561" y="1795553"/>
            <a:ext cx="626689" cy="626689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9" name="Oval 48"/>
          <p:cNvSpPr/>
          <p:nvPr/>
        </p:nvSpPr>
        <p:spPr>
          <a:xfrm>
            <a:off x="5013751" y="2548532"/>
            <a:ext cx="626689" cy="626689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0" name="Oval 49"/>
          <p:cNvSpPr/>
          <p:nvPr/>
        </p:nvSpPr>
        <p:spPr>
          <a:xfrm>
            <a:off x="5013751" y="1795553"/>
            <a:ext cx="626689" cy="626689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1" name="Oval 50"/>
          <p:cNvSpPr/>
          <p:nvPr/>
        </p:nvSpPr>
        <p:spPr>
          <a:xfrm>
            <a:off x="5761940" y="2548532"/>
            <a:ext cx="626689" cy="626689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2" name="Oval 51"/>
          <p:cNvSpPr/>
          <p:nvPr/>
        </p:nvSpPr>
        <p:spPr>
          <a:xfrm>
            <a:off x="5761940" y="1795553"/>
            <a:ext cx="626689" cy="626689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3" name="Oval 52"/>
          <p:cNvSpPr/>
          <p:nvPr/>
        </p:nvSpPr>
        <p:spPr>
          <a:xfrm>
            <a:off x="4265560" y="1799326"/>
            <a:ext cx="626689" cy="626689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5013750" y="1799326"/>
            <a:ext cx="626689" cy="626689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5" name="Oval 54"/>
          <p:cNvSpPr/>
          <p:nvPr/>
        </p:nvSpPr>
        <p:spPr>
          <a:xfrm>
            <a:off x="5764011" y="2547790"/>
            <a:ext cx="626689" cy="626689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6" name="Oval 55"/>
          <p:cNvSpPr/>
          <p:nvPr/>
        </p:nvSpPr>
        <p:spPr>
          <a:xfrm>
            <a:off x="5762682" y="1795553"/>
            <a:ext cx="626689" cy="626689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1021411" y="458157"/>
            <a:ext cx="3161443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What do you see?</a:t>
            </a:r>
          </a:p>
          <a:p>
            <a:endParaRPr lang="en-GB" sz="28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58" name="Picture 5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310" y="3376462"/>
            <a:ext cx="1211895" cy="885092"/>
          </a:xfrm>
          <a:prstGeom prst="rect">
            <a:avLst/>
          </a:prstGeom>
        </p:spPr>
      </p:pic>
      <p:pic>
        <p:nvPicPr>
          <p:cNvPr id="59" name="Picture 58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919" y="3058918"/>
            <a:ext cx="1176632" cy="1662468"/>
          </a:xfrm>
          <a:prstGeom prst="rect">
            <a:avLst/>
          </a:prstGeom>
        </p:spPr>
      </p:pic>
      <p:pic>
        <p:nvPicPr>
          <p:cNvPr id="60" name="Picture 59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614" y="4437262"/>
            <a:ext cx="1321952" cy="1867791"/>
          </a:xfrm>
          <a:prstGeom prst="rect">
            <a:avLst/>
          </a:prstGeom>
        </p:spPr>
      </p:pic>
      <p:pic>
        <p:nvPicPr>
          <p:cNvPr id="61" name="Picture 60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6903" y="4413954"/>
            <a:ext cx="1241638" cy="175431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2" name="Rounded Rectangular Callout 61"/>
              <p:cNvSpPr/>
              <p:nvPr/>
            </p:nvSpPr>
            <p:spPr>
              <a:xfrm>
                <a:off x="2323749" y="4730729"/>
                <a:ext cx="1965262" cy="919401"/>
              </a:xfrm>
              <a:prstGeom prst="wedgeRoundRectCallout">
                <a:avLst>
                  <a:gd name="adj1" fmla="val -77772"/>
                  <a:gd name="adj2" fmla="val 36153"/>
                  <a:gd name="adj3" fmla="val 16667"/>
                </a:avLst>
              </a:prstGeom>
              <a:noFill/>
              <a:ln w="28575">
                <a:solidFill>
                  <a:schemeClr val="accent2"/>
                </a:solidFill>
              </a:ln>
            </p:spPr>
            <p:txBody>
              <a:bodyPr wrap="square" anchor="ctr">
                <a:spAutoFit/>
              </a:bodyPr>
              <a:lstStyle/>
              <a:p>
                <a:pPr algn="ctr"/>
                <a:r>
                  <a:rPr lang="en-GB" sz="2400" dirty="0">
                    <a:latin typeface="Comic Sans MS" panose="030F0702030302020204" pitchFamily="66" charset="0"/>
                  </a:rPr>
                  <a:t>I see 3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4</a:t>
                </a:r>
              </a:p>
              <a:p>
                <a:pPr algn="ctr"/>
                <a:r>
                  <a:rPr lang="en-GB" sz="2400" dirty="0">
                    <a:latin typeface="Comic Sans MS" panose="030F0702030302020204" pitchFamily="66" charset="0"/>
                  </a:rPr>
                  <a:t>and 4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3</a:t>
                </a:r>
              </a:p>
            </p:txBody>
          </p:sp>
        </mc:Choice>
        <mc:Fallback xmlns="">
          <p:sp>
            <p:nvSpPr>
              <p:cNvPr id="62" name="Rounded Rectangular Callout 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3749" y="4730729"/>
                <a:ext cx="1965262" cy="919401"/>
              </a:xfrm>
              <a:prstGeom prst="wedgeRoundRectCallout">
                <a:avLst>
                  <a:gd name="adj1" fmla="val -77772"/>
                  <a:gd name="adj2" fmla="val 36153"/>
                  <a:gd name="adj3" fmla="val 16667"/>
                </a:avLst>
              </a:prstGeom>
              <a:blipFill>
                <a:blip r:embed="rId9"/>
                <a:stretch>
                  <a:fillRect b="-7692"/>
                </a:stretch>
              </a:blipFill>
              <a:ln w="28575">
                <a:solidFill>
                  <a:schemeClr val="accent2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Rounded Rectangular Callout 62"/>
              <p:cNvSpPr/>
              <p:nvPr/>
            </p:nvSpPr>
            <p:spPr>
              <a:xfrm>
                <a:off x="4742234" y="3462938"/>
                <a:ext cx="1965262" cy="510778"/>
              </a:xfrm>
              <a:prstGeom prst="wedgeRoundRectCallout">
                <a:avLst>
                  <a:gd name="adj1" fmla="val 69569"/>
                  <a:gd name="adj2" fmla="val 48436"/>
                  <a:gd name="adj3" fmla="val 16667"/>
                </a:avLst>
              </a:prstGeom>
              <a:noFill/>
              <a:ln w="28575">
                <a:solidFill>
                  <a:schemeClr val="accent6"/>
                </a:solidFill>
              </a:ln>
            </p:spPr>
            <p:txBody>
              <a:bodyPr wrap="square" anchor="ctr">
                <a:spAutoFit/>
              </a:bodyPr>
              <a:lstStyle/>
              <a:p>
                <a:pPr algn="ctr"/>
                <a:r>
                  <a:rPr lang="en-GB" sz="2400" dirty="0">
                    <a:latin typeface="Comic Sans MS" panose="030F0702030302020204" pitchFamily="66" charset="0"/>
                  </a:rPr>
                  <a:t>I see 6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2</a:t>
                </a:r>
              </a:p>
            </p:txBody>
          </p:sp>
        </mc:Choice>
        <mc:Fallback xmlns="">
          <p:sp>
            <p:nvSpPr>
              <p:cNvPr id="63" name="Rounded Rectangular Callout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2234" y="3462938"/>
                <a:ext cx="1965262" cy="510778"/>
              </a:xfrm>
              <a:prstGeom prst="wedgeRoundRectCallout">
                <a:avLst>
                  <a:gd name="adj1" fmla="val 69569"/>
                  <a:gd name="adj2" fmla="val 48436"/>
                  <a:gd name="adj3" fmla="val 16667"/>
                </a:avLst>
              </a:prstGeom>
              <a:blipFill>
                <a:blip r:embed="rId10"/>
                <a:stretch>
                  <a:fillRect t="-2247" b="-16854"/>
                </a:stretch>
              </a:blipFill>
              <a:ln w="28575"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Rounded Rectangular Callout 63"/>
              <p:cNvSpPr/>
              <p:nvPr/>
            </p:nvSpPr>
            <p:spPr>
              <a:xfrm>
                <a:off x="2617406" y="3869124"/>
                <a:ext cx="1965262" cy="510778"/>
              </a:xfrm>
              <a:prstGeom prst="wedgeRoundRectCallout">
                <a:avLst>
                  <a:gd name="adj1" fmla="val -81704"/>
                  <a:gd name="adj2" fmla="val 5185"/>
                  <a:gd name="adj3" fmla="val 16667"/>
                </a:avLst>
              </a:prstGeom>
              <a:noFill/>
              <a:ln w="28575">
                <a:solidFill>
                  <a:schemeClr val="accent1"/>
                </a:solidFill>
              </a:ln>
            </p:spPr>
            <p:txBody>
              <a:bodyPr wrap="square" anchor="ctr">
                <a:spAutoFit/>
              </a:bodyPr>
              <a:lstStyle/>
              <a:p>
                <a:pPr algn="ctr"/>
                <a:r>
                  <a:rPr lang="en-GB" sz="2400" dirty="0">
                    <a:latin typeface="Comic Sans MS" panose="030F0702030302020204" pitchFamily="66" charset="0"/>
                  </a:rPr>
                  <a:t>I see 2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6</a:t>
                </a:r>
              </a:p>
            </p:txBody>
          </p:sp>
        </mc:Choice>
        <mc:Fallback xmlns="">
          <p:sp>
            <p:nvSpPr>
              <p:cNvPr id="64" name="Rounded Rectangular Callout 6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7406" y="3869124"/>
                <a:ext cx="1965262" cy="510778"/>
              </a:xfrm>
              <a:prstGeom prst="wedgeRoundRectCallout">
                <a:avLst>
                  <a:gd name="adj1" fmla="val -81704"/>
                  <a:gd name="adj2" fmla="val 5185"/>
                  <a:gd name="adj3" fmla="val 16667"/>
                </a:avLst>
              </a:prstGeom>
              <a:blipFill>
                <a:blip r:embed="rId11"/>
                <a:stretch>
                  <a:fillRect t="-2273" b="-18182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Rounded Rectangular Callout 64"/>
          <p:cNvSpPr/>
          <p:nvPr/>
        </p:nvSpPr>
        <p:spPr>
          <a:xfrm>
            <a:off x="4549209" y="4526418"/>
            <a:ext cx="1965262" cy="1328023"/>
          </a:xfrm>
          <a:prstGeom prst="wedgeRoundRectCallout">
            <a:avLst>
              <a:gd name="adj1" fmla="val 77271"/>
              <a:gd name="adj2" fmla="val 26322"/>
              <a:gd name="adj3" fmla="val 16667"/>
            </a:avLst>
          </a:prstGeom>
          <a:noFill/>
          <a:ln w="28575">
            <a:solidFill>
              <a:schemeClr val="accent4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I see one 12 and twelve 1s</a:t>
            </a:r>
          </a:p>
        </p:txBody>
      </p:sp>
      <p:pic>
        <p:nvPicPr>
          <p:cNvPr id="66" name="Picture 65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140317" y="554250"/>
            <a:ext cx="747045" cy="747045"/>
          </a:xfrm>
          <a:prstGeom prst="rect">
            <a:avLst/>
          </a:prstGeom>
        </p:spPr>
      </p:pic>
      <p:sp>
        <p:nvSpPr>
          <p:cNvPr id="67" name="TextBox 66"/>
          <p:cNvSpPr txBox="1"/>
          <p:nvPr/>
        </p:nvSpPr>
        <p:spPr>
          <a:xfrm>
            <a:off x="5136540" y="696939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68" name="Rounded Rectangle 67"/>
          <p:cNvSpPr/>
          <p:nvPr/>
        </p:nvSpPr>
        <p:spPr>
          <a:xfrm>
            <a:off x="1946019" y="1728097"/>
            <a:ext cx="4444681" cy="74223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9" name="Rounded Rectangle 68"/>
          <p:cNvSpPr/>
          <p:nvPr/>
        </p:nvSpPr>
        <p:spPr>
          <a:xfrm>
            <a:off x="1943948" y="2494282"/>
            <a:ext cx="4444681" cy="74223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70" name="Rounded Rectangle 69"/>
          <p:cNvSpPr/>
          <p:nvPr/>
        </p:nvSpPr>
        <p:spPr>
          <a:xfrm>
            <a:off x="1973331" y="1742785"/>
            <a:ext cx="700837" cy="152376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91" name="Rounded Rectangle 90"/>
          <p:cNvSpPr/>
          <p:nvPr/>
        </p:nvSpPr>
        <p:spPr>
          <a:xfrm>
            <a:off x="2726697" y="1718213"/>
            <a:ext cx="700837" cy="152376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92" name="Rounded Rectangle 91"/>
          <p:cNvSpPr/>
          <p:nvPr/>
        </p:nvSpPr>
        <p:spPr>
          <a:xfrm>
            <a:off x="3465327" y="1720423"/>
            <a:ext cx="700837" cy="152376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93" name="Rounded Rectangle 92"/>
          <p:cNvSpPr/>
          <p:nvPr/>
        </p:nvSpPr>
        <p:spPr>
          <a:xfrm>
            <a:off x="4232249" y="1721331"/>
            <a:ext cx="700837" cy="152376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94" name="Rounded Rectangle 93"/>
          <p:cNvSpPr/>
          <p:nvPr/>
        </p:nvSpPr>
        <p:spPr>
          <a:xfrm>
            <a:off x="4970879" y="1740260"/>
            <a:ext cx="700837" cy="152376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95" name="Rounded Rectangle 94"/>
          <p:cNvSpPr/>
          <p:nvPr/>
        </p:nvSpPr>
        <p:spPr>
          <a:xfrm>
            <a:off x="5724865" y="1728097"/>
            <a:ext cx="700837" cy="152376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96" name="Rounded Rectangle 95"/>
          <p:cNvSpPr/>
          <p:nvPr/>
        </p:nvSpPr>
        <p:spPr>
          <a:xfrm>
            <a:off x="1974008" y="1757473"/>
            <a:ext cx="1480110" cy="152376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97" name="Rounded Rectangle 96"/>
          <p:cNvSpPr/>
          <p:nvPr/>
        </p:nvSpPr>
        <p:spPr>
          <a:xfrm>
            <a:off x="3463256" y="1742868"/>
            <a:ext cx="1480110" cy="152376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98" name="Rounded Rectangle 97"/>
          <p:cNvSpPr/>
          <p:nvPr/>
        </p:nvSpPr>
        <p:spPr>
          <a:xfrm>
            <a:off x="4956180" y="1735374"/>
            <a:ext cx="1480110" cy="152376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99" name="Rounded Rectangle 98"/>
          <p:cNvSpPr/>
          <p:nvPr/>
        </p:nvSpPr>
        <p:spPr>
          <a:xfrm>
            <a:off x="1973330" y="1759450"/>
            <a:ext cx="2218081" cy="69729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00" name="Rounded Rectangle 99"/>
          <p:cNvSpPr/>
          <p:nvPr/>
        </p:nvSpPr>
        <p:spPr>
          <a:xfrm>
            <a:off x="4203116" y="1761707"/>
            <a:ext cx="2218081" cy="69729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01" name="Rounded Rectangle 100"/>
          <p:cNvSpPr/>
          <p:nvPr/>
        </p:nvSpPr>
        <p:spPr>
          <a:xfrm>
            <a:off x="1973331" y="2540058"/>
            <a:ext cx="2218081" cy="69729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02" name="Rounded Rectangle 101"/>
          <p:cNvSpPr/>
          <p:nvPr/>
        </p:nvSpPr>
        <p:spPr>
          <a:xfrm>
            <a:off x="4226350" y="2525795"/>
            <a:ext cx="2218081" cy="69729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3843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3" grpId="0" animBg="1"/>
      <p:bldP spid="64" grpId="0" animBg="1"/>
      <p:bldP spid="65" grpId="0" animBg="1"/>
      <p:bldP spid="67" grpId="0"/>
      <p:bldP spid="67" grpId="1"/>
      <p:bldP spid="68" grpId="0" animBg="1"/>
      <p:bldP spid="68" grpId="1" animBg="1"/>
      <p:bldP spid="69" grpId="0" animBg="1"/>
      <p:bldP spid="69" grpId="1" animBg="1"/>
      <p:bldP spid="70" grpId="0" animBg="1"/>
      <p:bldP spid="70" grpId="1" animBg="1"/>
      <p:bldP spid="91" grpId="0" animBg="1"/>
      <p:bldP spid="91" grpId="1" animBg="1"/>
      <p:bldP spid="92" grpId="0" animBg="1"/>
      <p:bldP spid="92" grpId="1" animBg="1"/>
      <p:bldP spid="93" grpId="0" animBg="1"/>
      <p:bldP spid="93" grpId="1" animBg="1"/>
      <p:bldP spid="94" grpId="0" animBg="1"/>
      <p:bldP spid="94" grpId="1" animBg="1"/>
      <p:bldP spid="95" grpId="0" animBg="1"/>
      <p:bldP spid="95" grpId="1" animBg="1"/>
      <p:bldP spid="96" grpId="0" animBg="1"/>
      <p:bldP spid="96" grpId="1" animBg="1"/>
      <p:bldP spid="97" grpId="0" animBg="1"/>
      <p:bldP spid="97" grpId="1" animBg="1"/>
      <p:bldP spid="98" grpId="0" animBg="1"/>
      <p:bldP spid="98" grpId="1" animBg="1"/>
      <p:bldP spid="99" grpId="0" animBg="1"/>
      <p:bldP spid="99" grpId="1" animBg="1"/>
      <p:bldP spid="100" grpId="0" animBg="1"/>
      <p:bldP spid="100" grpId="1" animBg="1"/>
      <p:bldP spid="101" grpId="0" animBg="1"/>
      <p:bldP spid="101" grpId="1" animBg="1"/>
      <p:bldP spid="102" grpId="0" animBg="1"/>
      <p:bldP spid="102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>
                <a:cs typeface="Calibri" panose="020F0502020204030204" pitchFamily="34" charset="0"/>
              </a:rPr>
              <a:t>Have a go at the rest of the questions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13073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1)   How many counters?	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2)   How many counters?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3)   Which representations show 6?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1533695" y="1011127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2036373" y="1011127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2539051" y="1011127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3544407" y="1011127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3041729" y="1011127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538335" y="2405476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2041013" y="2405476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2543691" y="2405476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3549047" y="2405476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3046369" y="2405476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1538335" y="2929474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2041013" y="2929474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2543691" y="2929474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3549047" y="2929474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3046369" y="2929474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80483" y="4550217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939690" y="4550217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298897" y="4550217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658104" y="4550217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017311" y="4550217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376517" y="4550217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601935" y="5220477"/>
            <a:ext cx="288000" cy="28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961142" y="5220477"/>
            <a:ext cx="288000" cy="28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320349" y="5220477"/>
            <a:ext cx="288000" cy="28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601935" y="5617919"/>
            <a:ext cx="288000" cy="28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961142" y="5617919"/>
            <a:ext cx="288000" cy="28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320348" y="5617919"/>
            <a:ext cx="288000" cy="28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468635" y="5572588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827842" y="5572588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187049" y="5572588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546256" y="5572588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4905463" y="5572588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5264669" y="5572588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5634358" y="5569688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4750736" y="4440775"/>
            <a:ext cx="288000" cy="28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5109943" y="4440775"/>
            <a:ext cx="288000" cy="28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4750736" y="4838217"/>
            <a:ext cx="288000" cy="28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5109943" y="4838217"/>
            <a:ext cx="288000" cy="28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5469149" y="4838217"/>
            <a:ext cx="288000" cy="28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6772163" y="4688425"/>
            <a:ext cx="288000" cy="288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7131370" y="4688425"/>
            <a:ext cx="288000" cy="288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6772163" y="5483309"/>
            <a:ext cx="288000" cy="288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6772163" y="5085867"/>
            <a:ext cx="288000" cy="288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7131370" y="5085867"/>
            <a:ext cx="288000" cy="288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7131370" y="5484093"/>
            <a:ext cx="288000" cy="288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1)   How many counters?	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2)   How many counters?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3)   Which representations show 6?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1533695" y="1011127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2036373" y="1011127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2539051" y="1011127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3544407" y="1011127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3041729" y="1011127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538335" y="2405476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2041013" y="2405476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2543691" y="2405476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3549047" y="2405476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3046369" y="2405476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1538335" y="2929474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2041013" y="2929474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2543691" y="2929474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3549047" y="2929474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3046369" y="2929474"/>
            <a:ext cx="432000" cy="432000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80483" y="4550217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939690" y="4550217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298897" y="4550217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658104" y="4550217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017311" y="4550217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376517" y="4550217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601935" y="5220477"/>
            <a:ext cx="288000" cy="28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961142" y="5220477"/>
            <a:ext cx="288000" cy="28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320349" y="5220477"/>
            <a:ext cx="288000" cy="28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601935" y="5617919"/>
            <a:ext cx="288000" cy="28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961142" y="5617919"/>
            <a:ext cx="288000" cy="28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320348" y="5617919"/>
            <a:ext cx="288000" cy="28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6772163" y="4688425"/>
            <a:ext cx="288000" cy="288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7131370" y="4688425"/>
            <a:ext cx="288000" cy="288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6772163" y="5483309"/>
            <a:ext cx="288000" cy="288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772163" y="5085867"/>
            <a:ext cx="288000" cy="288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7131370" y="5085867"/>
            <a:ext cx="288000" cy="288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131370" y="5484093"/>
            <a:ext cx="288000" cy="288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468635" y="5572588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827842" y="5572588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187049" y="5572588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546256" y="5572588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4905463" y="5572588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5264669" y="5572588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5634358" y="5569688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4750736" y="4440775"/>
            <a:ext cx="288000" cy="28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5109943" y="4440775"/>
            <a:ext cx="288000" cy="28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4750736" y="4838217"/>
            <a:ext cx="288000" cy="28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5109943" y="4838217"/>
            <a:ext cx="288000" cy="28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5469149" y="4838217"/>
            <a:ext cx="288000" cy="28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173332" y="913291"/>
            <a:ext cx="10532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378858" y="2614144"/>
            <a:ext cx="10532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341912" y="4409535"/>
            <a:ext cx="2532873" cy="56689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59" name="Rounded Rectangle 58"/>
          <p:cNvSpPr/>
          <p:nvPr/>
        </p:nvSpPr>
        <p:spPr>
          <a:xfrm>
            <a:off x="1375705" y="5120690"/>
            <a:ext cx="1437123" cy="903796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6554160" y="4541123"/>
            <a:ext cx="1074939" cy="1351147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419370" y="2405476"/>
            <a:ext cx="209729" cy="3246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65282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57" grpId="0"/>
      <p:bldP spid="11" grpId="0" animBg="1"/>
      <p:bldP spid="59" grpId="0" animBg="1"/>
      <p:bldP spid="60" grpId="0" animBg="1"/>
      <p:bldP spid="9" grpId="0" animBg="1"/>
      <p:bldP spid="9" grpId="1" animBg="1"/>
      <p:bldP spid="9" grpId="2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21411" y="565097"/>
            <a:ext cx="31149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How many tarts?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99225" y="2416199"/>
            <a:ext cx="83602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3</a:t>
            </a: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r>
              <a:rPr lang="en-GB" sz="2800" dirty="0">
                <a:latin typeface="Comic Sans MS" panose="030F0702030302020204" pitchFamily="66" charset="0"/>
              </a:rPr>
              <a:t>3</a:t>
            </a: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18410" y="4351544"/>
            <a:ext cx="5226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2                 2               2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128" y="1901974"/>
            <a:ext cx="5603694" cy="263546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28467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21411" y="565097"/>
            <a:ext cx="31774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How many cakes?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37" name="Picture 3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5043" y="985964"/>
            <a:ext cx="4570449" cy="4755545"/>
          </a:xfrm>
          <a:prstGeom prst="rect">
            <a:avLst/>
          </a:prstGeom>
        </p:spPr>
      </p:pic>
      <p:sp>
        <p:nvSpPr>
          <p:cNvPr id="38" name="TextBox 37"/>
          <p:cNvSpPr txBox="1"/>
          <p:nvPr/>
        </p:nvSpPr>
        <p:spPr>
          <a:xfrm>
            <a:off x="6176584" y="1478458"/>
            <a:ext cx="1201783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2</a:t>
            </a:r>
          </a:p>
          <a:p>
            <a:pPr algn="ctr"/>
            <a:endParaRPr lang="en-GB" sz="1000" dirty="0">
              <a:latin typeface="Comic Sans MS" panose="030F0702030302020204" pitchFamily="66" charset="0"/>
            </a:endParaRPr>
          </a:p>
          <a:p>
            <a:pPr algn="ctr"/>
            <a:r>
              <a:rPr lang="en-GB" sz="3200" dirty="0">
                <a:latin typeface="Comic Sans MS" panose="030F0702030302020204" pitchFamily="66" charset="0"/>
              </a:rPr>
              <a:t>2</a:t>
            </a:r>
          </a:p>
          <a:p>
            <a:pPr algn="ctr"/>
            <a:endParaRPr lang="en-GB" sz="1000" dirty="0">
              <a:latin typeface="Comic Sans MS" panose="030F0702030302020204" pitchFamily="66" charset="0"/>
            </a:endParaRPr>
          </a:p>
          <a:p>
            <a:pPr algn="ctr"/>
            <a:r>
              <a:rPr lang="en-GB" sz="3200" dirty="0">
                <a:latin typeface="Comic Sans MS" panose="030F0702030302020204" pitchFamily="66" charset="0"/>
              </a:rPr>
              <a:t>2</a:t>
            </a:r>
          </a:p>
          <a:p>
            <a:pPr algn="ctr"/>
            <a:endParaRPr lang="en-GB" sz="1000" dirty="0">
              <a:latin typeface="Comic Sans MS" panose="030F0702030302020204" pitchFamily="66" charset="0"/>
            </a:endParaRPr>
          </a:p>
          <a:p>
            <a:pPr algn="ctr"/>
            <a:r>
              <a:rPr lang="en-GB" sz="3200" dirty="0">
                <a:latin typeface="Comic Sans MS" panose="030F0702030302020204" pitchFamily="66" charset="0"/>
              </a:rPr>
              <a:t>2</a:t>
            </a:r>
          </a:p>
          <a:p>
            <a:pPr algn="ctr"/>
            <a:endParaRPr lang="en-GB" sz="1000" dirty="0">
              <a:latin typeface="Comic Sans MS" panose="030F0702030302020204" pitchFamily="66" charset="0"/>
            </a:endParaRPr>
          </a:p>
          <a:p>
            <a:pPr algn="ctr"/>
            <a:r>
              <a:rPr lang="en-GB" sz="3200" dirty="0">
                <a:latin typeface="Comic Sans MS" panose="030F0702030302020204" pitchFamily="66" charset="0"/>
              </a:rPr>
              <a:t>2</a:t>
            </a:r>
          </a:p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812174" y="5351433"/>
            <a:ext cx="341654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5           5</a:t>
            </a:r>
          </a:p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32041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build="allAtOnce"/>
      <p:bldP spid="3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0615" y="2141150"/>
            <a:ext cx="1031554" cy="99073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021411" y="565097"/>
            <a:ext cx="32864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What is an array?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365" y="2141150"/>
            <a:ext cx="1031554" cy="99073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8865" y="2141150"/>
            <a:ext cx="1031554" cy="99073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7115" y="2141150"/>
            <a:ext cx="1031554" cy="99073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5365" y="2141150"/>
            <a:ext cx="1031554" cy="99073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3613" y="2141150"/>
            <a:ext cx="1031554" cy="99073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585" y="3131887"/>
            <a:ext cx="1031554" cy="99073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5335" y="3131887"/>
            <a:ext cx="1031554" cy="99073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1835" y="3131887"/>
            <a:ext cx="1031554" cy="99073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085" y="3131887"/>
            <a:ext cx="1031554" cy="99073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8335" y="3131887"/>
            <a:ext cx="1031554" cy="99073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6583" y="3131887"/>
            <a:ext cx="1031554" cy="99073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757225" y="4506097"/>
                <a:ext cx="2040966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6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6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12</a:t>
                </a: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2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6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12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225" y="4506097"/>
                <a:ext cx="2040966" cy="954107"/>
              </a:xfrm>
              <a:prstGeom prst="rect">
                <a:avLst/>
              </a:prstGeom>
              <a:blipFill>
                <a:blip r:embed="rId6"/>
                <a:stretch>
                  <a:fillRect l="-5970" t="-6369" r="-1194" b="-165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ounded Rectangle 16"/>
          <p:cNvSpPr/>
          <p:nvPr/>
        </p:nvSpPr>
        <p:spPr>
          <a:xfrm>
            <a:off x="2032365" y="2202704"/>
            <a:ext cx="5661898" cy="92918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2043333" y="3166454"/>
            <a:ext cx="5661898" cy="92918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57225" y="2842425"/>
            <a:ext cx="1914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2 rows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021265" y="1576545"/>
            <a:ext cx="1914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6 columns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2110559" y="2211144"/>
            <a:ext cx="840056" cy="191148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3046364" y="2192167"/>
            <a:ext cx="840056" cy="191148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3995631" y="2192167"/>
            <a:ext cx="840056" cy="191148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4895720" y="2202704"/>
            <a:ext cx="840056" cy="191148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5828606" y="2205311"/>
            <a:ext cx="840056" cy="191148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6740700" y="2202704"/>
            <a:ext cx="840056" cy="191148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3490101" y="4528232"/>
                <a:ext cx="482450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2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12</a:t>
                </a: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6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12</a:t>
                </a: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0101" y="4528232"/>
                <a:ext cx="4824500" cy="954107"/>
              </a:xfrm>
              <a:prstGeom prst="rect">
                <a:avLst/>
              </a:prstGeom>
              <a:blipFill>
                <a:blip r:embed="rId7"/>
                <a:stretch>
                  <a:fillRect l="-2655" t="-7051" r="-126" b="-1730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454585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7" grpId="0" animBg="1"/>
      <p:bldP spid="17" grpId="1" animBg="1"/>
      <p:bldP spid="18" grpId="0" animBg="1"/>
      <p:bldP spid="18" grpId="1" animBg="1"/>
      <p:bldP spid="19" grpId="0"/>
      <p:bldP spid="20" grpId="0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11829" y="71191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3430" y="1629770"/>
            <a:ext cx="783908" cy="97698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2717" y="1629770"/>
            <a:ext cx="783908" cy="97698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2004" y="1629770"/>
            <a:ext cx="783908" cy="97698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1291" y="1629770"/>
            <a:ext cx="783908" cy="97698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3430" y="2759159"/>
            <a:ext cx="783908" cy="97698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2717" y="2759159"/>
            <a:ext cx="783908" cy="97698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2004" y="2759159"/>
            <a:ext cx="783908" cy="97698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1291" y="2759159"/>
            <a:ext cx="783908" cy="97698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011242" y="4329327"/>
                <a:ext cx="2784376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4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8 </a:t>
                </a: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2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8</a:t>
                </a: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1242" y="4329327"/>
                <a:ext cx="2784376" cy="954107"/>
              </a:xfrm>
              <a:prstGeom prst="rect">
                <a:avLst/>
              </a:prstGeom>
              <a:blipFill>
                <a:blip r:embed="rId7"/>
                <a:stretch>
                  <a:fillRect l="-4595" t="-6369" b="-165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231081" y="4329328"/>
                <a:ext cx="4478301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2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8</a:t>
                </a: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4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8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1081" y="4329328"/>
                <a:ext cx="4478301" cy="1384995"/>
              </a:xfrm>
              <a:prstGeom prst="rect">
                <a:avLst/>
              </a:prstGeom>
              <a:blipFill>
                <a:blip r:embed="rId8"/>
                <a:stretch>
                  <a:fillRect l="-2721" t="-440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ounded Rectangle 14"/>
          <p:cNvSpPr/>
          <p:nvPr/>
        </p:nvSpPr>
        <p:spPr>
          <a:xfrm>
            <a:off x="2156830" y="1657116"/>
            <a:ext cx="4034964" cy="92918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2168116" y="2783061"/>
            <a:ext cx="4023678" cy="92918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2347282" y="1676456"/>
            <a:ext cx="840056" cy="203578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4330457" y="1657116"/>
            <a:ext cx="840056" cy="207903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5308275" y="1676456"/>
            <a:ext cx="840056" cy="203578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3334256" y="1657904"/>
            <a:ext cx="840056" cy="207824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13" grpId="0"/>
      <p:bldP spid="14" grpId="0"/>
      <p:bldP spid="15" grpId="0" animBg="1"/>
      <p:bldP spid="15" grpId="1" animBg="1"/>
      <p:bldP spid="16" grpId="0" animBg="1"/>
      <p:bldP spid="16" grpId="1" animBg="1"/>
      <p:bldP spid="18" grpId="0" animBg="1"/>
      <p:bldP spid="19" grpId="0" animBg="1"/>
      <p:bldP spid="20" grpId="0" animBg="1"/>
      <p:bldP spid="2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9|3.3|7.9|8.5|1.9|0.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2|4.5|5.4|6.9|7.6|13.5|1.1|2.4|1.4|4.9|1.3|4.3|1.7|4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4|3.4|4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4|2.2|1.4|0.8|0.8|4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5|4.9|8.6|2.7|22|2.1|3.6|1.5|1.1|0.9|0.8|0.9|4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3|6.1|1|2.2|2.2|8.9|1.9|1|0.8|0.8|2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9|4.6|1.8|9.4|30.1|1|11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6|6.1|1.3|8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3|7.3|2|2.7|14.8|4.1|6.9|8|0.8|1|4.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7|4.3|10|6.6|3.7|1.3|7.1|7.2|4.3|2.9|1.5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727757-3061-47D3-99FD-9493F136DC43}">
  <ds:schemaRefs>
    <ds:schemaRef ds:uri="http://www.w3.org/XML/1998/namespace"/>
    <ds:schemaRef ds:uri="http://purl.org/dc/elements/1.1/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522d4c35-b548-4432-90ae-af4376e1c4b4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14222</TotalTime>
  <Words>230</Words>
  <Application>Microsoft Office PowerPoint</Application>
  <PresentationFormat>On-screen Show (4:3)</PresentationFormat>
  <Paragraphs>529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16</vt:i4>
      </vt:variant>
    </vt:vector>
  </HeadingPairs>
  <TitlesOfParts>
    <vt:vector size="28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1 - 4 on the worksheet</vt:lpstr>
      <vt:lpstr>PowerPoint Presentation</vt:lpstr>
      <vt:lpstr>PowerPoint Presentation</vt:lpstr>
      <vt:lpstr>PowerPoint Presentation</vt:lpstr>
      <vt:lpstr>PowerPoint Presentation</vt:lpstr>
      <vt:lpstr>Have a go at the rest of the questions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EMILY  SNOWBALL</cp:lastModifiedBy>
  <cp:revision>236</cp:revision>
  <dcterms:created xsi:type="dcterms:W3CDTF">2019-07-05T11:02:13Z</dcterms:created>
  <dcterms:modified xsi:type="dcterms:W3CDTF">2021-01-06T10:17:49Z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