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3"/>
  </p:notesMasterIdLst>
  <p:sldIdLst>
    <p:sldId id="296" r:id="rId11"/>
    <p:sldId id="297" r:id="rId12"/>
    <p:sldId id="307" r:id="rId13"/>
    <p:sldId id="312" r:id="rId14"/>
    <p:sldId id="299" r:id="rId15"/>
    <p:sldId id="300" r:id="rId16"/>
    <p:sldId id="311" r:id="rId17"/>
    <p:sldId id="308" r:id="rId18"/>
    <p:sldId id="309" r:id="rId19"/>
    <p:sldId id="304" r:id="rId20"/>
    <p:sldId id="310" r:id="rId21"/>
    <p:sldId id="301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51" userDrawn="1">
          <p15:clr>
            <a:srgbClr val="A4A3A4"/>
          </p15:clr>
        </p15:guide>
        <p15:guide id="2" pos="317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56B4"/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8"/>
      </p:cViewPr>
      <p:guideLst>
        <p:guide orient="horz" pos="2251"/>
        <p:guide pos="31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commentAuthors" Target="comment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23/01/2021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23/01/2021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0.png"/><Relationship Id="rId7" Type="http://schemas.openxmlformats.org/officeDocument/2006/relationships/image" Target="../media/image1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11" Type="http://schemas.openxmlformats.org/officeDocument/2006/relationships/image" Target="../media/image22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6" Type="http://schemas.openxmlformats.org/officeDocument/2006/relationships/image" Target="../media/image2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6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5" Type="http://schemas.openxmlformats.org/officeDocument/2006/relationships/image" Target="../media/image12.png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6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4" Type="http://schemas.openxmlformats.org/officeDocument/2006/relationships/image" Target="../media/image13.png"/><Relationship Id="rId9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49472" y="2302874"/>
            <a:ext cx="5950212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40594" y="5271854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643438" y="5414543"/>
            <a:ext cx="20951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0670597"/>
              </p:ext>
            </p:extLst>
          </p:nvPr>
        </p:nvGraphicFramePr>
        <p:xfrm>
          <a:off x="485356" y="445205"/>
          <a:ext cx="4383981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4884">
                  <a:extLst>
                    <a:ext uri="{9D8B030D-6E8A-4147-A177-3AD203B41FA5}">
                      <a16:colId xmlns:a16="http://schemas.microsoft.com/office/drawing/2014/main" val="2276261595"/>
                    </a:ext>
                  </a:extLst>
                </a:gridCol>
                <a:gridCol w="2949097">
                  <a:extLst>
                    <a:ext uri="{9D8B030D-6E8A-4147-A177-3AD203B41FA5}">
                      <a16:colId xmlns:a16="http://schemas.microsoft.com/office/drawing/2014/main" val="163083165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Player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Goals scored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550589"/>
                  </a:ext>
                </a:extLst>
              </a:tr>
              <a:tr h="366286"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Alex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42852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Jack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2017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Mo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33095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Rosie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50356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Whitney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3888083"/>
                  </a:ext>
                </a:extLst>
              </a:tr>
            </a:tbl>
          </a:graphicData>
        </a:graphic>
      </p:graphicFrame>
      <p:pic>
        <p:nvPicPr>
          <p:cNvPr id="12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3039" y="1857760"/>
            <a:ext cx="377564" cy="377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9441" y="1857760"/>
            <a:ext cx="377564" cy="377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ctangle 18"/>
          <p:cNvSpPr/>
          <p:nvPr/>
        </p:nvSpPr>
        <p:spPr>
          <a:xfrm rot="5400000">
            <a:off x="4139682" y="4686323"/>
            <a:ext cx="189514" cy="4607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>
              <a:latin typeface="Comic Sans MS" panose="030F0702030302020204" pitchFamily="66" charset="0"/>
            </a:endParaRPr>
          </a:p>
        </p:txBody>
      </p:sp>
      <p:pic>
        <p:nvPicPr>
          <p:cNvPr id="23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7642" y="1857760"/>
            <a:ext cx="377564" cy="377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136816" y="401694"/>
                <a:ext cx="279718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Key      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1 goal</a:t>
                </a: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6816" y="401694"/>
                <a:ext cx="2797182" cy="461665"/>
              </a:xfrm>
              <a:prstGeom prst="rect">
                <a:avLst/>
              </a:prstGeom>
              <a:blipFill>
                <a:blip r:embed="rId7"/>
                <a:stretch>
                  <a:fillRect l="-3486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2288" y="444179"/>
            <a:ext cx="438249" cy="438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TextBox 30"/>
          <p:cNvSpPr txBox="1"/>
          <p:nvPr/>
        </p:nvSpPr>
        <p:spPr>
          <a:xfrm>
            <a:off x="963861" y="3546984"/>
            <a:ext cx="68205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What do you notice?</a:t>
            </a:r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128892" y="1463689"/>
            <a:ext cx="1314647" cy="1444343"/>
          </a:xfrm>
          <a:prstGeom prst="rect">
            <a:avLst/>
          </a:prstGeom>
        </p:spPr>
      </p:pic>
      <p:sp>
        <p:nvSpPr>
          <p:cNvPr id="33" name="Rounded Rectangular Callout 32"/>
          <p:cNvSpPr/>
          <p:nvPr/>
        </p:nvSpPr>
        <p:spPr>
          <a:xfrm>
            <a:off x="4948025" y="1241007"/>
            <a:ext cx="2063896" cy="1123712"/>
          </a:xfrm>
          <a:prstGeom prst="wedgeRoundRectCallout">
            <a:avLst>
              <a:gd name="adj1" fmla="val 68575"/>
              <a:gd name="adj2" fmla="val 42059"/>
              <a:gd name="adj3" fmla="val 16667"/>
            </a:avLst>
          </a:prstGeom>
          <a:solidFill>
            <a:schemeClr val="bg1">
              <a:alpha val="20000"/>
            </a:schemeClr>
          </a:solid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000" dirty="0">
                <a:latin typeface="Comic Sans MS" panose="030F0702030302020204" pitchFamily="66" charset="0"/>
              </a:rPr>
              <a:t>I scored 6. That’s the most goals!</a:t>
            </a:r>
          </a:p>
        </p:txBody>
      </p:sp>
      <p:sp>
        <p:nvSpPr>
          <p:cNvPr id="35" name="Rounded Rectangular Callout 34"/>
          <p:cNvSpPr/>
          <p:nvPr/>
        </p:nvSpPr>
        <p:spPr>
          <a:xfrm>
            <a:off x="6040735" y="3035983"/>
            <a:ext cx="2059344" cy="783193"/>
          </a:xfrm>
          <a:prstGeom prst="wedgeRoundRectCallout">
            <a:avLst>
              <a:gd name="adj1" fmla="val -67897"/>
              <a:gd name="adj2" fmla="val -14982"/>
              <a:gd name="adj3" fmla="val 16667"/>
            </a:avLst>
          </a:prstGeom>
          <a:solidFill>
            <a:schemeClr val="bg1">
              <a:alpha val="20000"/>
            </a:schemeClr>
          </a:solidFill>
          <a:ln w="28575">
            <a:solidFill>
              <a:srgbClr val="E856B4"/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000" dirty="0">
                <a:latin typeface="Comic Sans MS" panose="030F0702030302020204" pitchFamily="66" charset="0"/>
              </a:rPr>
              <a:t>Jack scored 1 goal.</a:t>
            </a:r>
          </a:p>
        </p:txBody>
      </p:sp>
      <p:pic>
        <p:nvPicPr>
          <p:cNvPr id="36" name="Picture 3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634906" y="2412175"/>
            <a:ext cx="1256082" cy="1548980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22024" y="4301625"/>
            <a:ext cx="1186560" cy="1303620"/>
          </a:xfrm>
          <a:prstGeom prst="rect">
            <a:avLst/>
          </a:prstGeom>
        </p:spPr>
      </p:pic>
      <p:sp>
        <p:nvSpPr>
          <p:cNvPr id="38" name="Rounded Rectangular Callout 37"/>
          <p:cNvSpPr/>
          <p:nvPr/>
        </p:nvSpPr>
        <p:spPr>
          <a:xfrm>
            <a:off x="2075518" y="4534373"/>
            <a:ext cx="2059344" cy="1123712"/>
          </a:xfrm>
          <a:prstGeom prst="wedgeRoundRectCallout">
            <a:avLst>
              <a:gd name="adj1" fmla="val -67897"/>
              <a:gd name="adj2" fmla="val -14982"/>
              <a:gd name="adj3" fmla="val 16667"/>
            </a:avLst>
          </a:prstGeom>
          <a:solidFill>
            <a:schemeClr val="bg1">
              <a:alpha val="20000"/>
            </a:schemeClr>
          </a:solidFill>
          <a:ln w="28575">
            <a:solidFill>
              <a:srgbClr val="E856B4"/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000" dirty="0">
                <a:latin typeface="Comic Sans MS" panose="030F0702030302020204" pitchFamily="66" charset="0"/>
              </a:rPr>
              <a:t>Mo scored 2 more goals than Whitney.</a:t>
            </a:r>
          </a:p>
        </p:txBody>
      </p:sp>
      <p:sp>
        <p:nvSpPr>
          <p:cNvPr id="39" name="Rounded Rectangular Callout 38"/>
          <p:cNvSpPr/>
          <p:nvPr/>
        </p:nvSpPr>
        <p:spPr>
          <a:xfrm>
            <a:off x="4634906" y="4236326"/>
            <a:ext cx="2063896" cy="1123712"/>
          </a:xfrm>
          <a:prstGeom prst="wedgeRoundRectCallout">
            <a:avLst>
              <a:gd name="adj1" fmla="val 76574"/>
              <a:gd name="adj2" fmla="val 1372"/>
              <a:gd name="adj3" fmla="val 16667"/>
            </a:avLst>
          </a:prstGeom>
          <a:solidFill>
            <a:schemeClr val="bg1">
              <a:alpha val="20000"/>
            </a:schemeClr>
          </a:solid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000" dirty="0">
                <a:latin typeface="Comic Sans MS" panose="030F0702030302020204" pitchFamily="66" charset="0"/>
              </a:rPr>
              <a:t>19 goals were scored altogether.</a:t>
            </a:r>
          </a:p>
        </p:txBody>
      </p:sp>
      <p:pic>
        <p:nvPicPr>
          <p:cNvPr id="40" name="Picture 39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9759" y="3817397"/>
            <a:ext cx="1427798" cy="1722321"/>
          </a:xfrm>
          <a:prstGeom prst="rect">
            <a:avLst/>
          </a:prstGeom>
        </p:spPr>
      </p:pic>
      <p:pic>
        <p:nvPicPr>
          <p:cNvPr id="44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5843" y="1857760"/>
            <a:ext cx="377564" cy="377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045" y="1857760"/>
            <a:ext cx="377564" cy="377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1240" y="1857760"/>
            <a:ext cx="377564" cy="377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3039" y="1397561"/>
            <a:ext cx="377564" cy="377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3039" y="950692"/>
            <a:ext cx="377564" cy="377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1240" y="950692"/>
            <a:ext cx="377564" cy="377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4891" y="2315624"/>
            <a:ext cx="377564" cy="377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1293" y="2315624"/>
            <a:ext cx="377564" cy="377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494" y="2315624"/>
            <a:ext cx="377564" cy="377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7695" y="2315624"/>
            <a:ext cx="377564" cy="377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5897" y="2315624"/>
            <a:ext cx="377564" cy="377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3092" y="2315624"/>
            <a:ext cx="377564" cy="377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4891" y="2773488"/>
            <a:ext cx="377564" cy="377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1293" y="2773488"/>
            <a:ext cx="377564" cy="377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494" y="2773488"/>
            <a:ext cx="377564" cy="377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3092" y="2773488"/>
            <a:ext cx="377564" cy="377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28" grpId="0"/>
      <p:bldP spid="31" grpId="0"/>
      <p:bldP spid="33" grpId="0" animBg="1"/>
      <p:bldP spid="35" grpId="0" animBg="1"/>
      <p:bldP spid="38" grpId="0" animBg="1"/>
      <p:bldP spid="3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40594" y="4947658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643438" y="5090347"/>
            <a:ext cx="20951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7688059"/>
              </p:ext>
            </p:extLst>
          </p:nvPr>
        </p:nvGraphicFramePr>
        <p:xfrm>
          <a:off x="722024" y="839281"/>
          <a:ext cx="3627907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5191">
                  <a:extLst>
                    <a:ext uri="{9D8B030D-6E8A-4147-A177-3AD203B41FA5}">
                      <a16:colId xmlns:a16="http://schemas.microsoft.com/office/drawing/2014/main" val="2276261595"/>
                    </a:ext>
                  </a:extLst>
                </a:gridCol>
                <a:gridCol w="2202716">
                  <a:extLst>
                    <a:ext uri="{9D8B030D-6E8A-4147-A177-3AD203B41FA5}">
                      <a16:colId xmlns:a16="http://schemas.microsoft.com/office/drawing/2014/main" val="163083165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Player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Points scored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550589"/>
                  </a:ext>
                </a:extLst>
              </a:tr>
              <a:tr h="366286"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Ron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42852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Amir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2017009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3103739" y="342029"/>
                <a:ext cx="298355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Key      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1 point</a:t>
                </a: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3739" y="342029"/>
                <a:ext cx="2983551" cy="461665"/>
              </a:xfrm>
              <a:prstGeom prst="rect">
                <a:avLst/>
              </a:prstGeom>
              <a:blipFill>
                <a:blip r:embed="rId6"/>
                <a:stretch>
                  <a:fillRect l="-3061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TextBox 30"/>
          <p:cNvSpPr txBox="1"/>
          <p:nvPr/>
        </p:nvSpPr>
        <p:spPr>
          <a:xfrm>
            <a:off x="703402" y="2783669"/>
            <a:ext cx="682054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How many points did Ron score overall?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Who scored the most points overall?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In which game were most points scored?</a:t>
            </a:r>
          </a:p>
        </p:txBody>
      </p:sp>
      <p:graphicFrame>
        <p:nvGraphicFramePr>
          <p:cNvPr id="41" name="Table 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9138699"/>
              </p:ext>
            </p:extLst>
          </p:nvPr>
        </p:nvGraphicFramePr>
        <p:xfrm>
          <a:off x="4502331" y="832608"/>
          <a:ext cx="3627907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5191">
                  <a:extLst>
                    <a:ext uri="{9D8B030D-6E8A-4147-A177-3AD203B41FA5}">
                      <a16:colId xmlns:a16="http://schemas.microsoft.com/office/drawing/2014/main" val="2276261595"/>
                    </a:ext>
                  </a:extLst>
                </a:gridCol>
                <a:gridCol w="2202716">
                  <a:extLst>
                    <a:ext uri="{9D8B030D-6E8A-4147-A177-3AD203B41FA5}">
                      <a16:colId xmlns:a16="http://schemas.microsoft.com/office/drawing/2014/main" val="163083165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Player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Points scored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550589"/>
                  </a:ext>
                </a:extLst>
              </a:tr>
              <a:tr h="366286"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Ron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42852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Amir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2017009"/>
                  </a:ext>
                </a:extLst>
              </a:tr>
            </a:tbl>
          </a:graphicData>
        </a:graphic>
      </p:graphicFrame>
      <p:sp>
        <p:nvSpPr>
          <p:cNvPr id="14" name="Smiley Face 13"/>
          <p:cNvSpPr/>
          <p:nvPr/>
        </p:nvSpPr>
        <p:spPr>
          <a:xfrm>
            <a:off x="2191905" y="1360330"/>
            <a:ext cx="321761" cy="321761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>
              <a:latin typeface="Comic Sans MS" panose="030F0702030302020204" pitchFamily="66" charset="0"/>
            </a:endParaRPr>
          </a:p>
        </p:txBody>
      </p:sp>
      <p:sp>
        <p:nvSpPr>
          <p:cNvPr id="42" name="Smiley Face 41"/>
          <p:cNvSpPr/>
          <p:nvPr/>
        </p:nvSpPr>
        <p:spPr>
          <a:xfrm>
            <a:off x="3840219" y="374373"/>
            <a:ext cx="396000" cy="396000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>
              <a:latin typeface="Comic Sans MS" panose="030F0702030302020204" pitchFamily="66" charset="0"/>
            </a:endParaRPr>
          </a:p>
        </p:txBody>
      </p:sp>
      <p:sp>
        <p:nvSpPr>
          <p:cNvPr id="44" name="Smiley Face 43"/>
          <p:cNvSpPr/>
          <p:nvPr/>
        </p:nvSpPr>
        <p:spPr>
          <a:xfrm>
            <a:off x="2642417" y="1360330"/>
            <a:ext cx="321761" cy="321761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>
              <a:latin typeface="Comic Sans MS" panose="030F0702030302020204" pitchFamily="66" charset="0"/>
            </a:endParaRPr>
          </a:p>
        </p:txBody>
      </p:sp>
      <p:sp>
        <p:nvSpPr>
          <p:cNvPr id="45" name="Smiley Face 44"/>
          <p:cNvSpPr/>
          <p:nvPr/>
        </p:nvSpPr>
        <p:spPr>
          <a:xfrm>
            <a:off x="3092929" y="1360330"/>
            <a:ext cx="321761" cy="321761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>
              <a:latin typeface="Comic Sans MS" panose="030F0702030302020204" pitchFamily="66" charset="0"/>
            </a:endParaRPr>
          </a:p>
        </p:txBody>
      </p:sp>
      <p:sp>
        <p:nvSpPr>
          <p:cNvPr id="46" name="Smiley Face 45"/>
          <p:cNvSpPr/>
          <p:nvPr/>
        </p:nvSpPr>
        <p:spPr>
          <a:xfrm>
            <a:off x="3543441" y="1360330"/>
            <a:ext cx="321761" cy="321761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>
              <a:latin typeface="Comic Sans MS" panose="030F0702030302020204" pitchFamily="66" charset="0"/>
            </a:endParaRPr>
          </a:p>
        </p:txBody>
      </p:sp>
      <p:sp>
        <p:nvSpPr>
          <p:cNvPr id="47" name="Smiley Face 46"/>
          <p:cNvSpPr/>
          <p:nvPr/>
        </p:nvSpPr>
        <p:spPr>
          <a:xfrm>
            <a:off x="2191905" y="1826103"/>
            <a:ext cx="321761" cy="321761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>
              <a:latin typeface="Comic Sans MS" panose="030F0702030302020204" pitchFamily="66" charset="0"/>
            </a:endParaRPr>
          </a:p>
        </p:txBody>
      </p:sp>
      <p:sp>
        <p:nvSpPr>
          <p:cNvPr id="48" name="Smiley Face 47"/>
          <p:cNvSpPr/>
          <p:nvPr/>
        </p:nvSpPr>
        <p:spPr>
          <a:xfrm>
            <a:off x="2642417" y="1823270"/>
            <a:ext cx="321761" cy="321761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>
              <a:latin typeface="Comic Sans MS" panose="030F0702030302020204" pitchFamily="66" charset="0"/>
            </a:endParaRPr>
          </a:p>
        </p:txBody>
      </p:sp>
      <p:sp>
        <p:nvSpPr>
          <p:cNvPr id="49" name="Smiley Face 48"/>
          <p:cNvSpPr/>
          <p:nvPr/>
        </p:nvSpPr>
        <p:spPr>
          <a:xfrm>
            <a:off x="3092929" y="1820437"/>
            <a:ext cx="321761" cy="321761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>
              <a:latin typeface="Comic Sans MS" panose="030F0702030302020204" pitchFamily="66" charset="0"/>
            </a:endParaRPr>
          </a:p>
        </p:txBody>
      </p:sp>
      <p:sp>
        <p:nvSpPr>
          <p:cNvPr id="50" name="Smiley Face 49"/>
          <p:cNvSpPr/>
          <p:nvPr/>
        </p:nvSpPr>
        <p:spPr>
          <a:xfrm>
            <a:off x="5989058" y="1352017"/>
            <a:ext cx="321761" cy="321761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>
              <a:latin typeface="Comic Sans MS" panose="030F0702030302020204" pitchFamily="66" charset="0"/>
            </a:endParaRPr>
          </a:p>
        </p:txBody>
      </p:sp>
      <p:sp>
        <p:nvSpPr>
          <p:cNvPr id="51" name="Smiley Face 50"/>
          <p:cNvSpPr/>
          <p:nvPr/>
        </p:nvSpPr>
        <p:spPr>
          <a:xfrm>
            <a:off x="6439570" y="1352017"/>
            <a:ext cx="321761" cy="321761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>
              <a:latin typeface="Comic Sans MS" panose="030F0702030302020204" pitchFamily="66" charset="0"/>
            </a:endParaRPr>
          </a:p>
        </p:txBody>
      </p:sp>
      <p:sp>
        <p:nvSpPr>
          <p:cNvPr id="52" name="Smiley Face 51"/>
          <p:cNvSpPr/>
          <p:nvPr/>
        </p:nvSpPr>
        <p:spPr>
          <a:xfrm>
            <a:off x="7342574" y="1817790"/>
            <a:ext cx="321761" cy="321761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>
              <a:latin typeface="Comic Sans MS" panose="030F0702030302020204" pitchFamily="66" charset="0"/>
            </a:endParaRPr>
          </a:p>
        </p:txBody>
      </p:sp>
      <p:sp>
        <p:nvSpPr>
          <p:cNvPr id="54" name="Smiley Face 53"/>
          <p:cNvSpPr/>
          <p:nvPr/>
        </p:nvSpPr>
        <p:spPr>
          <a:xfrm>
            <a:off x="5989058" y="1817790"/>
            <a:ext cx="321761" cy="321761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>
              <a:latin typeface="Comic Sans MS" panose="030F0702030302020204" pitchFamily="66" charset="0"/>
            </a:endParaRPr>
          </a:p>
        </p:txBody>
      </p:sp>
      <p:sp>
        <p:nvSpPr>
          <p:cNvPr id="55" name="Smiley Face 54"/>
          <p:cNvSpPr/>
          <p:nvPr/>
        </p:nvSpPr>
        <p:spPr>
          <a:xfrm>
            <a:off x="6439570" y="1814957"/>
            <a:ext cx="321761" cy="321761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>
              <a:latin typeface="Comic Sans MS" panose="030F0702030302020204" pitchFamily="66" charset="0"/>
            </a:endParaRPr>
          </a:p>
        </p:txBody>
      </p:sp>
      <p:sp>
        <p:nvSpPr>
          <p:cNvPr id="56" name="Smiley Face 55"/>
          <p:cNvSpPr/>
          <p:nvPr/>
        </p:nvSpPr>
        <p:spPr>
          <a:xfrm>
            <a:off x="6890082" y="1812124"/>
            <a:ext cx="321761" cy="321761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67512" y="406371"/>
            <a:ext cx="17504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Game 1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6952354" y="402948"/>
            <a:ext cx="17504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Game 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607996" y="2783669"/>
            <a:ext cx="15877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6 points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6607996" y="3473080"/>
            <a:ext cx="15877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Amir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6656787" y="4223985"/>
            <a:ext cx="15877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Game 1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54023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4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 tmFilter="0, 0; .2, .5; .8, .5; 1, 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250" autoRev="1" fill="hold"/>
                                        <p:tgtEl>
                                          <p:spTgt spid="4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4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4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3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 tmFilter="0, 0; .2, .5; .8, .5; 1, 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250" autoRev="1" fill="hold"/>
                                        <p:tgtEl>
                                          <p:spTgt spid="4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 tmFilter="0, 0; .2, .5; .8, .5; 1, 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250" autoRev="1" fill="hold"/>
                                        <p:tgtEl>
                                          <p:spTgt spid="4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250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 tmFilter="0, 0; .2, .5; .8, .5; 1, 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250" autoRev="1" fill="hold"/>
                                        <p:tgtEl>
                                          <p:spTgt spid="5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0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 tmFilter="0, 0; .2, .5; .8, .5; 1, 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250" autoRev="1" fill="hold"/>
                                        <p:tgtEl>
                                          <p:spTgt spid="5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 tmFilter="0, 0; .2, .5; .8, .5; 1, 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" dur="250" autoRev="1" fill="hold"/>
                                        <p:tgtEl>
                                          <p:spTgt spid="5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6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 tmFilter="0, 0; .2, .5; .8, .5; 1, 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" dur="250" autoRev="1" fill="hold"/>
                                        <p:tgtEl>
                                          <p:spTgt spid="5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9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 tmFilter="0, 0; .2, .5; .8, .5; 1, 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250" autoRev="1" fill="hold"/>
                                        <p:tgtEl>
                                          <p:spTgt spid="5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2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 tmFilter="0, 0; .2, .5; .8, .5; 1, 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" dur="250" autoRev="1" fill="hold"/>
                                        <p:tgtEl>
                                          <p:spTgt spid="5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5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6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7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 tmFilter="0, 0; .2, .5; .8, .5; 1, 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9" dur="250" autoRev="1" fill="hold"/>
                                        <p:tgtEl>
                                          <p:spTgt spid="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4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 tmFilter="0, 0; .2, .5; .8, .5; 1, 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9" dur="250" autoRev="1" fill="hold"/>
                                        <p:tgtEl>
                                          <p:spTgt spid="4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 tmFilter="0, 0; .2, .5; .8, .5; 1, 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4" dur="250" autoRev="1" fill="hold"/>
                                        <p:tgtEl>
                                          <p:spTgt spid="4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 tmFilter="0, 0; .2, .5; .8, .5; 1, 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9" dur="250" autoRev="1" fill="hold"/>
                                        <p:tgtEl>
                                          <p:spTgt spid="4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 tmFilter="0, 0; .2, .5; .8, .5; 1, 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4" dur="250" autoRev="1" fill="hold"/>
                                        <p:tgtEl>
                                          <p:spTgt spid="5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 tmFilter="0, 0; .2, .5; .8, .5; 1, 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9" dur="250" autoRev="1" fill="hold"/>
                                        <p:tgtEl>
                                          <p:spTgt spid="5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500" tmFilter="0, 0; .2, .5; .8, .5; 1, 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2" dur="250" autoRev="1" fill="hold"/>
                                        <p:tgtEl>
                                          <p:spTgt spid="4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 tmFilter="0, 0; .2, .5; .8, .5; 1, 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7" dur="250" autoRev="1" fill="hold"/>
                                        <p:tgtEl>
                                          <p:spTgt spid="4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500" tmFilter="0, 0; .2, .5; .8, .5; 1, 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2" dur="250" autoRev="1" fill="hold"/>
                                        <p:tgtEl>
                                          <p:spTgt spid="4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 tmFilter="0, 0; .2, .5; .8, .5; 1, 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7" dur="250" autoRev="1" fill="hold"/>
                                        <p:tgtEl>
                                          <p:spTgt spid="5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500" tmFilter="0, 0; .2, .5; .8, .5; 1, 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2" dur="250" autoRev="1" fill="hold"/>
                                        <p:tgtEl>
                                          <p:spTgt spid="5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500" tmFilter="0, 0; .2, .5; .8, .5; 1, 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7" dur="250" autoRev="1" fill="hold"/>
                                        <p:tgtEl>
                                          <p:spTgt spid="5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500" tmFilter="0, 0; .2, .5; .8, .5; 1, 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2" dur="250" autoRev="1" fill="hold"/>
                                        <p:tgtEl>
                                          <p:spTgt spid="5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28" grpId="0"/>
      <p:bldP spid="14" grpId="0" animBg="1"/>
      <p:bldP spid="14" grpId="1" animBg="1"/>
      <p:bldP spid="42" grpId="0" animBg="1"/>
      <p:bldP spid="44" grpId="0" animBg="1"/>
      <p:bldP spid="44" grpId="1" animBg="1"/>
      <p:bldP spid="45" grpId="0" animBg="1"/>
      <p:bldP spid="45" grpId="1" animBg="1"/>
      <p:bldP spid="46" grpId="0" animBg="1"/>
      <p:bldP spid="46" grpId="1" animBg="1"/>
      <p:bldP spid="47" grpId="0" animBg="1"/>
      <p:bldP spid="47" grpId="1" animBg="1"/>
      <p:bldP spid="48" grpId="0" animBg="1"/>
      <p:bldP spid="48" grpId="1" animBg="1"/>
      <p:bldP spid="49" grpId="0" animBg="1"/>
      <p:bldP spid="49" grpId="1" animBg="1"/>
      <p:bldP spid="50" grpId="0" animBg="1"/>
      <p:bldP spid="50" grpId="1" animBg="1"/>
      <p:bldP spid="51" grpId="0" animBg="1"/>
      <p:bldP spid="51" grpId="1" animBg="1"/>
      <p:bldP spid="52" grpId="0" animBg="1"/>
      <p:bldP spid="52" grpId="1" animBg="1"/>
      <p:bldP spid="54" grpId="0" animBg="1"/>
      <p:bldP spid="54" grpId="1" animBg="1"/>
      <p:bldP spid="55" grpId="0" animBg="1"/>
      <p:bldP spid="55" grpId="1" animBg="1"/>
      <p:bldP spid="56" grpId="0" animBg="1"/>
      <p:bldP spid="56" grpId="1" animBg="1"/>
      <p:bldP spid="15" grpId="0"/>
      <p:bldP spid="57" grpId="0"/>
      <p:bldP spid="18" grpId="0"/>
      <p:bldP spid="58" grpId="0"/>
      <p:bldP spid="5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cs typeface="Calibri" panose="020F0502020204030204" pitchFamily="34" charset="0"/>
              </a:rPr>
              <a:t>Have a go at the questions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86544"/>
            <a:ext cx="7497474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If asked to ‘find the difference’, which representation would help you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	a)                            b)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     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 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400" dirty="0">
              <a:solidFill>
                <a:prstClr val="black"/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 startAt="2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If asked, ‘how many more…’,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 which representation would help you?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 startAt="2"/>
              <a:tabLst/>
              <a:defRPr/>
            </a:pP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	 a)                         	b)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45425" y="1515168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Rectangle 53"/>
          <p:cNvSpPr/>
          <p:nvPr/>
        </p:nvSpPr>
        <p:spPr>
          <a:xfrm>
            <a:off x="2194560" y="1515168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Rectangle 55"/>
          <p:cNvSpPr/>
          <p:nvPr/>
        </p:nvSpPr>
        <p:spPr>
          <a:xfrm>
            <a:off x="2543695" y="1515168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Rectangle 57"/>
          <p:cNvSpPr/>
          <p:nvPr/>
        </p:nvSpPr>
        <p:spPr>
          <a:xfrm>
            <a:off x="2892830" y="1515168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Rectangle 58"/>
          <p:cNvSpPr/>
          <p:nvPr/>
        </p:nvSpPr>
        <p:spPr>
          <a:xfrm>
            <a:off x="3241965" y="1515167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Rectangle 59"/>
          <p:cNvSpPr/>
          <p:nvPr/>
        </p:nvSpPr>
        <p:spPr>
          <a:xfrm>
            <a:off x="3591100" y="1515167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Rectangle 60"/>
          <p:cNvSpPr/>
          <p:nvPr/>
        </p:nvSpPr>
        <p:spPr>
          <a:xfrm>
            <a:off x="1845425" y="2081905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Rectangle 61"/>
          <p:cNvSpPr/>
          <p:nvPr/>
        </p:nvSpPr>
        <p:spPr>
          <a:xfrm>
            <a:off x="2194560" y="2081905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Rectangle 62"/>
          <p:cNvSpPr/>
          <p:nvPr/>
        </p:nvSpPr>
        <p:spPr>
          <a:xfrm>
            <a:off x="2543695" y="2081905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1845425" y="1369002"/>
            <a:ext cx="0" cy="120274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H="1">
            <a:off x="2926513" y="2252662"/>
            <a:ext cx="1013722" cy="0"/>
          </a:xfrm>
          <a:prstGeom prst="line">
            <a:avLst/>
          </a:prstGeom>
          <a:ln w="28575">
            <a:solidFill>
              <a:schemeClr val="accent6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5295900" y="1689734"/>
            <a:ext cx="280642" cy="280642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8" name="Oval 67"/>
          <p:cNvSpPr/>
          <p:nvPr/>
        </p:nvSpPr>
        <p:spPr>
          <a:xfrm>
            <a:off x="5713527" y="1593763"/>
            <a:ext cx="280642" cy="280642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1" name="Oval 70"/>
          <p:cNvSpPr/>
          <p:nvPr/>
        </p:nvSpPr>
        <p:spPr>
          <a:xfrm>
            <a:off x="5377713" y="2112341"/>
            <a:ext cx="280642" cy="280642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2" name="Oval 71"/>
          <p:cNvSpPr/>
          <p:nvPr/>
        </p:nvSpPr>
        <p:spPr>
          <a:xfrm>
            <a:off x="6295913" y="1537968"/>
            <a:ext cx="280642" cy="280642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3" name="Oval 72"/>
          <p:cNvSpPr/>
          <p:nvPr/>
        </p:nvSpPr>
        <p:spPr>
          <a:xfrm>
            <a:off x="6377726" y="1960575"/>
            <a:ext cx="280642" cy="280642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4" name="Oval 73"/>
          <p:cNvSpPr/>
          <p:nvPr/>
        </p:nvSpPr>
        <p:spPr>
          <a:xfrm>
            <a:off x="5946778" y="2106410"/>
            <a:ext cx="280642" cy="280642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5" name="Oval 74"/>
          <p:cNvSpPr/>
          <p:nvPr/>
        </p:nvSpPr>
        <p:spPr>
          <a:xfrm>
            <a:off x="6028591" y="2529017"/>
            <a:ext cx="280642" cy="280642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6" name="Oval 75"/>
          <p:cNvSpPr/>
          <p:nvPr/>
        </p:nvSpPr>
        <p:spPr>
          <a:xfrm>
            <a:off x="6713540" y="1734084"/>
            <a:ext cx="280642" cy="280642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7" name="Oval 76"/>
          <p:cNvSpPr/>
          <p:nvPr/>
        </p:nvSpPr>
        <p:spPr>
          <a:xfrm>
            <a:off x="5526595" y="2581852"/>
            <a:ext cx="280642" cy="280642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8" name="Rectangle 77"/>
          <p:cNvSpPr/>
          <p:nvPr/>
        </p:nvSpPr>
        <p:spPr>
          <a:xfrm>
            <a:off x="1845425" y="4858920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Rectangle 78"/>
          <p:cNvSpPr/>
          <p:nvPr/>
        </p:nvSpPr>
        <p:spPr>
          <a:xfrm>
            <a:off x="2194560" y="4858920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Rectangle 88"/>
          <p:cNvSpPr/>
          <p:nvPr/>
        </p:nvSpPr>
        <p:spPr>
          <a:xfrm>
            <a:off x="2543695" y="4858920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9" name="Rectangle 108"/>
          <p:cNvSpPr/>
          <p:nvPr/>
        </p:nvSpPr>
        <p:spPr>
          <a:xfrm>
            <a:off x="2892830" y="4858920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0" name="Rectangle 109"/>
          <p:cNvSpPr/>
          <p:nvPr/>
        </p:nvSpPr>
        <p:spPr>
          <a:xfrm>
            <a:off x="3241965" y="4858919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Rectangle 110"/>
          <p:cNvSpPr/>
          <p:nvPr/>
        </p:nvSpPr>
        <p:spPr>
          <a:xfrm>
            <a:off x="3591100" y="4858919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2" name="Rectangle 111"/>
          <p:cNvSpPr/>
          <p:nvPr/>
        </p:nvSpPr>
        <p:spPr>
          <a:xfrm>
            <a:off x="1845425" y="5425657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3" name="Rectangle 112"/>
          <p:cNvSpPr/>
          <p:nvPr/>
        </p:nvSpPr>
        <p:spPr>
          <a:xfrm>
            <a:off x="2194560" y="5425657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4" name="Rectangle 113"/>
          <p:cNvSpPr/>
          <p:nvPr/>
        </p:nvSpPr>
        <p:spPr>
          <a:xfrm>
            <a:off x="2543695" y="5425657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17" name="Straight Connector 116"/>
          <p:cNvCxnSpPr/>
          <p:nvPr/>
        </p:nvCxnSpPr>
        <p:spPr>
          <a:xfrm>
            <a:off x="1845425" y="4712754"/>
            <a:ext cx="0" cy="120274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flipH="1">
            <a:off x="2926513" y="5596414"/>
            <a:ext cx="1013722" cy="0"/>
          </a:xfrm>
          <a:prstGeom prst="line">
            <a:avLst/>
          </a:prstGeom>
          <a:ln w="28575">
            <a:solidFill>
              <a:schemeClr val="accent6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9" name="Table 1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9080455"/>
              </p:ext>
            </p:extLst>
          </p:nvPr>
        </p:nvGraphicFramePr>
        <p:xfrm>
          <a:off x="4629721" y="5274342"/>
          <a:ext cx="3496010" cy="3220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9601">
                  <a:extLst>
                    <a:ext uri="{9D8B030D-6E8A-4147-A177-3AD203B41FA5}">
                      <a16:colId xmlns:a16="http://schemas.microsoft.com/office/drawing/2014/main" val="965214392"/>
                    </a:ext>
                  </a:extLst>
                </a:gridCol>
                <a:gridCol w="349601">
                  <a:extLst>
                    <a:ext uri="{9D8B030D-6E8A-4147-A177-3AD203B41FA5}">
                      <a16:colId xmlns:a16="http://schemas.microsoft.com/office/drawing/2014/main" val="1138395627"/>
                    </a:ext>
                  </a:extLst>
                </a:gridCol>
                <a:gridCol w="349601">
                  <a:extLst>
                    <a:ext uri="{9D8B030D-6E8A-4147-A177-3AD203B41FA5}">
                      <a16:colId xmlns:a16="http://schemas.microsoft.com/office/drawing/2014/main" val="3562248181"/>
                    </a:ext>
                  </a:extLst>
                </a:gridCol>
                <a:gridCol w="349601">
                  <a:extLst>
                    <a:ext uri="{9D8B030D-6E8A-4147-A177-3AD203B41FA5}">
                      <a16:colId xmlns:a16="http://schemas.microsoft.com/office/drawing/2014/main" val="115505409"/>
                    </a:ext>
                  </a:extLst>
                </a:gridCol>
                <a:gridCol w="349601">
                  <a:extLst>
                    <a:ext uri="{9D8B030D-6E8A-4147-A177-3AD203B41FA5}">
                      <a16:colId xmlns:a16="http://schemas.microsoft.com/office/drawing/2014/main" val="2626612694"/>
                    </a:ext>
                  </a:extLst>
                </a:gridCol>
                <a:gridCol w="349601">
                  <a:extLst>
                    <a:ext uri="{9D8B030D-6E8A-4147-A177-3AD203B41FA5}">
                      <a16:colId xmlns:a16="http://schemas.microsoft.com/office/drawing/2014/main" val="2647883041"/>
                    </a:ext>
                  </a:extLst>
                </a:gridCol>
                <a:gridCol w="349601">
                  <a:extLst>
                    <a:ext uri="{9D8B030D-6E8A-4147-A177-3AD203B41FA5}">
                      <a16:colId xmlns:a16="http://schemas.microsoft.com/office/drawing/2014/main" val="1182470552"/>
                    </a:ext>
                  </a:extLst>
                </a:gridCol>
                <a:gridCol w="349601">
                  <a:extLst>
                    <a:ext uri="{9D8B030D-6E8A-4147-A177-3AD203B41FA5}">
                      <a16:colId xmlns:a16="http://schemas.microsoft.com/office/drawing/2014/main" val="1222514290"/>
                    </a:ext>
                  </a:extLst>
                </a:gridCol>
                <a:gridCol w="349601">
                  <a:extLst>
                    <a:ext uri="{9D8B030D-6E8A-4147-A177-3AD203B41FA5}">
                      <a16:colId xmlns:a16="http://schemas.microsoft.com/office/drawing/2014/main" val="3512228322"/>
                    </a:ext>
                  </a:extLst>
                </a:gridCol>
                <a:gridCol w="349601">
                  <a:extLst>
                    <a:ext uri="{9D8B030D-6E8A-4147-A177-3AD203B41FA5}">
                      <a16:colId xmlns:a16="http://schemas.microsoft.com/office/drawing/2014/main" val="1027883608"/>
                    </a:ext>
                  </a:extLst>
                </a:gridCol>
              </a:tblGrid>
              <a:tr h="161036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9254444"/>
                  </a:ext>
                </a:extLst>
              </a:tr>
              <a:tr h="161036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70117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9891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1" name="Straight Connector 40"/>
          <p:cNvCxnSpPr/>
          <p:nvPr/>
        </p:nvCxnSpPr>
        <p:spPr>
          <a:xfrm flipH="1">
            <a:off x="2926513" y="5596414"/>
            <a:ext cx="1013722" cy="0"/>
          </a:xfrm>
          <a:prstGeom prst="line">
            <a:avLst/>
          </a:prstGeom>
          <a:ln w="28575">
            <a:solidFill>
              <a:schemeClr val="accent6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695550" y="386544"/>
            <a:ext cx="7497474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If asked to ‘find the difference’, which representation would help you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	a)                            b)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     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 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400" dirty="0">
              <a:solidFill>
                <a:prstClr val="black"/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 startAt="2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If asked, ‘how many more…’,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 which representation would help you?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 startAt="2"/>
              <a:tabLst/>
              <a:defRPr/>
            </a:pP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	 a)                         	b)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45425" y="1515168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Rectangle 53"/>
          <p:cNvSpPr/>
          <p:nvPr/>
        </p:nvSpPr>
        <p:spPr>
          <a:xfrm>
            <a:off x="2194560" y="1515168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Rectangle 55"/>
          <p:cNvSpPr/>
          <p:nvPr/>
        </p:nvSpPr>
        <p:spPr>
          <a:xfrm>
            <a:off x="2543695" y="1515168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Rectangle 57"/>
          <p:cNvSpPr/>
          <p:nvPr/>
        </p:nvSpPr>
        <p:spPr>
          <a:xfrm>
            <a:off x="2892830" y="1515168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Rectangle 58"/>
          <p:cNvSpPr/>
          <p:nvPr/>
        </p:nvSpPr>
        <p:spPr>
          <a:xfrm>
            <a:off x="3241965" y="1515167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Rectangle 59"/>
          <p:cNvSpPr/>
          <p:nvPr/>
        </p:nvSpPr>
        <p:spPr>
          <a:xfrm>
            <a:off x="3591100" y="1515167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Rectangle 60"/>
          <p:cNvSpPr/>
          <p:nvPr/>
        </p:nvSpPr>
        <p:spPr>
          <a:xfrm>
            <a:off x="1845425" y="2081905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Rectangle 61"/>
          <p:cNvSpPr/>
          <p:nvPr/>
        </p:nvSpPr>
        <p:spPr>
          <a:xfrm>
            <a:off x="2194560" y="2081905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Rectangle 62"/>
          <p:cNvSpPr/>
          <p:nvPr/>
        </p:nvSpPr>
        <p:spPr>
          <a:xfrm>
            <a:off x="2543695" y="2081905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1845425" y="1369002"/>
            <a:ext cx="0" cy="120274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H="1">
            <a:off x="2926513" y="2252662"/>
            <a:ext cx="1013722" cy="0"/>
          </a:xfrm>
          <a:prstGeom prst="line">
            <a:avLst/>
          </a:prstGeom>
          <a:ln w="28575">
            <a:solidFill>
              <a:schemeClr val="accent6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5295900" y="1689734"/>
            <a:ext cx="280642" cy="280642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8" name="Oval 67"/>
          <p:cNvSpPr/>
          <p:nvPr/>
        </p:nvSpPr>
        <p:spPr>
          <a:xfrm>
            <a:off x="5713527" y="1593763"/>
            <a:ext cx="280642" cy="280642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1" name="Oval 70"/>
          <p:cNvSpPr/>
          <p:nvPr/>
        </p:nvSpPr>
        <p:spPr>
          <a:xfrm>
            <a:off x="5377713" y="2112341"/>
            <a:ext cx="280642" cy="280642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2" name="Oval 71"/>
          <p:cNvSpPr/>
          <p:nvPr/>
        </p:nvSpPr>
        <p:spPr>
          <a:xfrm>
            <a:off x="6295913" y="1537968"/>
            <a:ext cx="280642" cy="280642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3" name="Oval 72"/>
          <p:cNvSpPr/>
          <p:nvPr/>
        </p:nvSpPr>
        <p:spPr>
          <a:xfrm>
            <a:off x="6377726" y="1960575"/>
            <a:ext cx="280642" cy="280642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4" name="Oval 73"/>
          <p:cNvSpPr/>
          <p:nvPr/>
        </p:nvSpPr>
        <p:spPr>
          <a:xfrm>
            <a:off x="5946778" y="2106410"/>
            <a:ext cx="280642" cy="280642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5" name="Oval 74"/>
          <p:cNvSpPr/>
          <p:nvPr/>
        </p:nvSpPr>
        <p:spPr>
          <a:xfrm>
            <a:off x="6028591" y="2529017"/>
            <a:ext cx="280642" cy="280642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6" name="Oval 75"/>
          <p:cNvSpPr/>
          <p:nvPr/>
        </p:nvSpPr>
        <p:spPr>
          <a:xfrm>
            <a:off x="6713540" y="1734084"/>
            <a:ext cx="280642" cy="280642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7" name="Oval 76"/>
          <p:cNvSpPr/>
          <p:nvPr/>
        </p:nvSpPr>
        <p:spPr>
          <a:xfrm>
            <a:off x="5526595" y="2581852"/>
            <a:ext cx="280642" cy="280642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8" name="Rectangle 77"/>
          <p:cNvSpPr/>
          <p:nvPr/>
        </p:nvSpPr>
        <p:spPr>
          <a:xfrm>
            <a:off x="1845425" y="4858920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Rectangle 78"/>
          <p:cNvSpPr/>
          <p:nvPr/>
        </p:nvSpPr>
        <p:spPr>
          <a:xfrm>
            <a:off x="2194560" y="4858920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Rectangle 88"/>
          <p:cNvSpPr/>
          <p:nvPr/>
        </p:nvSpPr>
        <p:spPr>
          <a:xfrm>
            <a:off x="2543695" y="4858920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9" name="Rectangle 108"/>
          <p:cNvSpPr/>
          <p:nvPr/>
        </p:nvSpPr>
        <p:spPr>
          <a:xfrm>
            <a:off x="2892830" y="4858920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0" name="Rectangle 109"/>
          <p:cNvSpPr/>
          <p:nvPr/>
        </p:nvSpPr>
        <p:spPr>
          <a:xfrm>
            <a:off x="3241965" y="4858919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Rectangle 110"/>
          <p:cNvSpPr/>
          <p:nvPr/>
        </p:nvSpPr>
        <p:spPr>
          <a:xfrm>
            <a:off x="3591100" y="4858919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2" name="Rectangle 111"/>
          <p:cNvSpPr/>
          <p:nvPr/>
        </p:nvSpPr>
        <p:spPr>
          <a:xfrm>
            <a:off x="1845425" y="5425657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3" name="Rectangle 112"/>
          <p:cNvSpPr/>
          <p:nvPr/>
        </p:nvSpPr>
        <p:spPr>
          <a:xfrm>
            <a:off x="2194560" y="5425657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4" name="Rectangle 113"/>
          <p:cNvSpPr/>
          <p:nvPr/>
        </p:nvSpPr>
        <p:spPr>
          <a:xfrm>
            <a:off x="2543695" y="5425657"/>
            <a:ext cx="349135" cy="349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17" name="Straight Connector 116"/>
          <p:cNvCxnSpPr/>
          <p:nvPr/>
        </p:nvCxnSpPr>
        <p:spPr>
          <a:xfrm>
            <a:off x="1845425" y="4712754"/>
            <a:ext cx="0" cy="120274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9" name="Table 1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9080455"/>
              </p:ext>
            </p:extLst>
          </p:nvPr>
        </p:nvGraphicFramePr>
        <p:xfrm>
          <a:off x="4629721" y="5274342"/>
          <a:ext cx="3496010" cy="3220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9601">
                  <a:extLst>
                    <a:ext uri="{9D8B030D-6E8A-4147-A177-3AD203B41FA5}">
                      <a16:colId xmlns:a16="http://schemas.microsoft.com/office/drawing/2014/main" val="965214392"/>
                    </a:ext>
                  </a:extLst>
                </a:gridCol>
                <a:gridCol w="349601">
                  <a:extLst>
                    <a:ext uri="{9D8B030D-6E8A-4147-A177-3AD203B41FA5}">
                      <a16:colId xmlns:a16="http://schemas.microsoft.com/office/drawing/2014/main" val="1138395627"/>
                    </a:ext>
                  </a:extLst>
                </a:gridCol>
                <a:gridCol w="349601">
                  <a:extLst>
                    <a:ext uri="{9D8B030D-6E8A-4147-A177-3AD203B41FA5}">
                      <a16:colId xmlns:a16="http://schemas.microsoft.com/office/drawing/2014/main" val="3562248181"/>
                    </a:ext>
                  </a:extLst>
                </a:gridCol>
                <a:gridCol w="349601">
                  <a:extLst>
                    <a:ext uri="{9D8B030D-6E8A-4147-A177-3AD203B41FA5}">
                      <a16:colId xmlns:a16="http://schemas.microsoft.com/office/drawing/2014/main" val="115505409"/>
                    </a:ext>
                  </a:extLst>
                </a:gridCol>
                <a:gridCol w="349601">
                  <a:extLst>
                    <a:ext uri="{9D8B030D-6E8A-4147-A177-3AD203B41FA5}">
                      <a16:colId xmlns:a16="http://schemas.microsoft.com/office/drawing/2014/main" val="2626612694"/>
                    </a:ext>
                  </a:extLst>
                </a:gridCol>
                <a:gridCol w="349601">
                  <a:extLst>
                    <a:ext uri="{9D8B030D-6E8A-4147-A177-3AD203B41FA5}">
                      <a16:colId xmlns:a16="http://schemas.microsoft.com/office/drawing/2014/main" val="2647883041"/>
                    </a:ext>
                  </a:extLst>
                </a:gridCol>
                <a:gridCol w="349601">
                  <a:extLst>
                    <a:ext uri="{9D8B030D-6E8A-4147-A177-3AD203B41FA5}">
                      <a16:colId xmlns:a16="http://schemas.microsoft.com/office/drawing/2014/main" val="1182470552"/>
                    </a:ext>
                  </a:extLst>
                </a:gridCol>
                <a:gridCol w="349601">
                  <a:extLst>
                    <a:ext uri="{9D8B030D-6E8A-4147-A177-3AD203B41FA5}">
                      <a16:colId xmlns:a16="http://schemas.microsoft.com/office/drawing/2014/main" val="1222514290"/>
                    </a:ext>
                  </a:extLst>
                </a:gridCol>
                <a:gridCol w="349601">
                  <a:extLst>
                    <a:ext uri="{9D8B030D-6E8A-4147-A177-3AD203B41FA5}">
                      <a16:colId xmlns:a16="http://schemas.microsoft.com/office/drawing/2014/main" val="3512228322"/>
                    </a:ext>
                  </a:extLst>
                </a:gridCol>
                <a:gridCol w="349601">
                  <a:extLst>
                    <a:ext uri="{9D8B030D-6E8A-4147-A177-3AD203B41FA5}">
                      <a16:colId xmlns:a16="http://schemas.microsoft.com/office/drawing/2014/main" val="1027883608"/>
                    </a:ext>
                  </a:extLst>
                </a:gridCol>
              </a:tblGrid>
              <a:tr h="161036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9254444"/>
                  </a:ext>
                </a:extLst>
              </a:tr>
              <a:tr h="161036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51129" marR="51129" marT="25565" marB="25565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7011768"/>
                  </a:ext>
                </a:extLst>
              </a:tr>
            </a:tbl>
          </a:graphicData>
        </a:graphic>
      </p:graphicFrame>
      <p:sp>
        <p:nvSpPr>
          <p:cNvPr id="36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3912230" y="2062003"/>
            <a:ext cx="406550" cy="762114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6841848" y="2062003"/>
            <a:ext cx="406550" cy="762114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3912231" y="5326558"/>
            <a:ext cx="406550" cy="762114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7497572" y="5365969"/>
            <a:ext cx="406550" cy="762114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11740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2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2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7" grpId="0" animBg="1"/>
      <p:bldP spid="38" grpId="0" animBg="1"/>
      <p:bldP spid="3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1104557"/>
              </p:ext>
            </p:extLst>
          </p:nvPr>
        </p:nvGraphicFramePr>
        <p:xfrm>
          <a:off x="508079" y="453331"/>
          <a:ext cx="4772346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0775">
                  <a:extLst>
                    <a:ext uri="{9D8B030D-6E8A-4147-A177-3AD203B41FA5}">
                      <a16:colId xmlns:a16="http://schemas.microsoft.com/office/drawing/2014/main" val="2276261595"/>
                    </a:ext>
                  </a:extLst>
                </a:gridCol>
                <a:gridCol w="2581571">
                  <a:extLst>
                    <a:ext uri="{9D8B030D-6E8A-4147-A177-3AD203B41FA5}">
                      <a16:colId xmlns:a16="http://schemas.microsoft.com/office/drawing/2014/main" val="163083165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Dogs seen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550589"/>
                  </a:ext>
                </a:extLst>
              </a:tr>
              <a:tr h="366286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Monday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42852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Tuesday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2017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Wednesday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33095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Thursday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50356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Friday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3888083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0968" y="934716"/>
            <a:ext cx="540594" cy="57148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569289" y="554543"/>
                <a:ext cx="239681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Key     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1 dog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9289" y="554543"/>
                <a:ext cx="2396810" cy="461665"/>
              </a:xfrm>
              <a:prstGeom prst="rect">
                <a:avLst/>
              </a:prstGeom>
              <a:blipFill>
                <a:blip r:embed="rId6"/>
                <a:stretch>
                  <a:fillRect l="-4071" t="-10526" r="-2799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7018" y="453332"/>
            <a:ext cx="590679" cy="62443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0927" y="938524"/>
            <a:ext cx="540594" cy="57148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8115" y="1464516"/>
            <a:ext cx="540594" cy="57148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5262" y="1981945"/>
            <a:ext cx="540594" cy="57148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0927" y="1990732"/>
            <a:ext cx="540594" cy="57148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2838" y="1985417"/>
            <a:ext cx="540594" cy="57148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5262" y="3008344"/>
            <a:ext cx="540594" cy="57148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1605" y="3010282"/>
            <a:ext cx="540594" cy="57148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9925" y="2989129"/>
            <a:ext cx="540594" cy="57148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2780" y="3008344"/>
            <a:ext cx="540594" cy="57148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5262" y="2491633"/>
            <a:ext cx="540594" cy="571485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3481902" y="2567592"/>
            <a:ext cx="421872" cy="432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>
              <a:latin typeface="Comic Sans MS" panose="030F0702030302020204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09179" y="3798247"/>
            <a:ext cx="83041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How many dogs were seen on Wednesday? 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_____ dogs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109190" y="4151181"/>
            <a:ext cx="6877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66367" y="4753601"/>
            <a:ext cx="83470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How many dogs were seen on Thursday?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_____ dogs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26061" y="5097105"/>
            <a:ext cx="6877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</a:rPr>
              <a:t>2</a:t>
            </a: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0927" y="2487273"/>
            <a:ext cx="540594" cy="571485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40594" y="5271854"/>
            <a:ext cx="747045" cy="747045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5643438" y="5414543"/>
            <a:ext cx="20951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432262" y="1981945"/>
            <a:ext cx="4929447" cy="571485"/>
          </a:xfrm>
          <a:prstGeom prst="round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44444E-6 L 3.33333E-6 0.07523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7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1" grpId="0"/>
      <p:bldP spid="26" grpId="0"/>
      <p:bldP spid="32" grpId="0"/>
      <p:bldP spid="32" grpId="1"/>
      <p:bldP spid="33" grpId="0" animBg="1"/>
      <p:bldP spid="33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503238" y="3736162"/>
            <a:ext cx="83041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On which day were the fewest dogs seen?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925" y="395264"/>
            <a:ext cx="7535309" cy="334089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03238" y="4422666"/>
            <a:ext cx="38360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</a:rPr>
              <a:t>Tuesday, only 1 dog.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4280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503238" y="3741205"/>
            <a:ext cx="83041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How many more dogs were seen on Wednesday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than Tuesday?                     </a:t>
            </a: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976" y="4692118"/>
            <a:ext cx="1334620" cy="1609923"/>
          </a:xfrm>
          <a:prstGeom prst="rect">
            <a:avLst/>
          </a:prstGeom>
        </p:spPr>
      </p:pic>
      <p:sp>
        <p:nvSpPr>
          <p:cNvPr id="31" name="Rounded Rectangular Callout 30"/>
          <p:cNvSpPr/>
          <p:nvPr/>
        </p:nvSpPr>
        <p:spPr>
          <a:xfrm>
            <a:off x="1768204" y="4741167"/>
            <a:ext cx="2886802" cy="783193"/>
          </a:xfrm>
          <a:prstGeom prst="wedgeRoundRectCallout">
            <a:avLst>
              <a:gd name="adj1" fmla="val -60486"/>
              <a:gd name="adj2" fmla="val 56421"/>
              <a:gd name="adj3" fmla="val 16667"/>
            </a:avLst>
          </a:prstGeom>
          <a:solidFill>
            <a:schemeClr val="bg1">
              <a:alpha val="20000"/>
            </a:schemeClr>
          </a:solidFill>
          <a:ln w="28575">
            <a:solidFill>
              <a:srgbClr val="7030A0"/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000" dirty="0">
                <a:latin typeface="Comic Sans MS" panose="030F0702030302020204" pitchFamily="66" charset="0"/>
              </a:rPr>
              <a:t>I will subtract to find the difference.</a:t>
            </a:r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102518" y="4666143"/>
            <a:ext cx="1271288" cy="1533527"/>
          </a:xfrm>
          <a:prstGeom prst="rect">
            <a:avLst/>
          </a:prstGeom>
        </p:spPr>
      </p:pic>
      <p:sp>
        <p:nvSpPr>
          <p:cNvPr id="33" name="Rounded Rectangular Callout 32"/>
          <p:cNvSpPr/>
          <p:nvPr/>
        </p:nvSpPr>
        <p:spPr>
          <a:xfrm>
            <a:off x="4859383" y="4443461"/>
            <a:ext cx="2059344" cy="1123712"/>
          </a:xfrm>
          <a:prstGeom prst="wedgeRoundRectCallout">
            <a:avLst>
              <a:gd name="adj1" fmla="val 68575"/>
              <a:gd name="adj2" fmla="val 42059"/>
              <a:gd name="adj3" fmla="val 16667"/>
            </a:avLst>
          </a:prstGeom>
          <a:solidFill>
            <a:schemeClr val="bg1">
              <a:alpha val="20000"/>
            </a:schemeClr>
          </a:solid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000" dirty="0">
                <a:latin typeface="Comic Sans MS" panose="030F0702030302020204" pitchFamily="66" charset="0"/>
              </a:rPr>
              <a:t>I know an easier way to compare.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925" y="395264"/>
            <a:ext cx="7535309" cy="334089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023874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9833151"/>
              </p:ext>
            </p:extLst>
          </p:nvPr>
        </p:nvGraphicFramePr>
        <p:xfrm>
          <a:off x="709179" y="1285169"/>
          <a:ext cx="4772346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1029">
                  <a:extLst>
                    <a:ext uri="{9D8B030D-6E8A-4147-A177-3AD203B41FA5}">
                      <a16:colId xmlns:a16="http://schemas.microsoft.com/office/drawing/2014/main" val="2276261595"/>
                    </a:ext>
                  </a:extLst>
                </a:gridCol>
                <a:gridCol w="2711317">
                  <a:extLst>
                    <a:ext uri="{9D8B030D-6E8A-4147-A177-3AD203B41FA5}">
                      <a16:colId xmlns:a16="http://schemas.microsoft.com/office/drawing/2014/main" val="16308316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Tuesday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2017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Wednesday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3309593"/>
                  </a:ext>
                </a:extLst>
              </a:tr>
            </a:tbl>
          </a:graphicData>
        </a:graphic>
      </p:graphicFrame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5262" y="1241649"/>
            <a:ext cx="493119" cy="52129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5262" y="1698948"/>
            <a:ext cx="493119" cy="52129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0927" y="1707735"/>
            <a:ext cx="493119" cy="52129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2838" y="1702420"/>
            <a:ext cx="493119" cy="521297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667512" y="228603"/>
            <a:ext cx="83041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How many more dogs were seen on Wednesday</a:t>
            </a:r>
          </a:p>
          <a:p>
            <a:r>
              <a:rPr lang="en-GB" sz="2400">
                <a:latin typeface="Comic Sans MS" panose="030F0702030302020204" pitchFamily="66" charset="0"/>
              </a:rPr>
              <a:t>than </a:t>
            </a:r>
            <a:r>
              <a:rPr lang="en-GB" sz="2400" dirty="0">
                <a:latin typeface="Comic Sans MS" panose="030F0702030302020204" pitchFamily="66" charset="0"/>
              </a:rPr>
              <a:t>Tuesday?                     </a:t>
            </a: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530" y="2267852"/>
            <a:ext cx="1334620" cy="1609923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002132" y="2494605"/>
            <a:ext cx="54080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3 dogs were seen on Wednesday.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002132" y="3008462"/>
            <a:ext cx="54080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1 dog was seen on Tuesday.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033335" y="3495121"/>
                <a:ext cx="540802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3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1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2</a:t>
                </a: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3335" y="3495121"/>
                <a:ext cx="5408022" cy="400110"/>
              </a:xfrm>
              <a:prstGeom prst="rect">
                <a:avLst/>
              </a:prstGeom>
              <a:blipFill>
                <a:blip r:embed="rId7"/>
                <a:stretch>
                  <a:fillRect l="-1240" t="-7576" b="-257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26"/>
          <p:cNvSpPr txBox="1"/>
          <p:nvPr/>
        </p:nvSpPr>
        <p:spPr>
          <a:xfrm>
            <a:off x="1005379" y="3967294"/>
            <a:ext cx="71876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 more dogs were seen on Wednesday than Tuesday.</a:t>
            </a: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065" y="4804547"/>
            <a:ext cx="1168772" cy="1409864"/>
          </a:xfrm>
          <a:prstGeom prst="rect">
            <a:avLst/>
          </a:prstGeom>
        </p:spPr>
      </p:pic>
      <p:sp>
        <p:nvSpPr>
          <p:cNvPr id="29" name="Rounded Rectangular Callout 28"/>
          <p:cNvSpPr/>
          <p:nvPr/>
        </p:nvSpPr>
        <p:spPr>
          <a:xfrm>
            <a:off x="2002132" y="4763668"/>
            <a:ext cx="2059344" cy="1123712"/>
          </a:xfrm>
          <a:prstGeom prst="wedgeRoundRectCallout">
            <a:avLst>
              <a:gd name="adj1" fmla="val -72244"/>
              <a:gd name="adj2" fmla="val 32223"/>
              <a:gd name="adj3" fmla="val 16667"/>
            </a:avLst>
          </a:prstGeom>
          <a:solidFill>
            <a:schemeClr val="bg1">
              <a:alpha val="20000"/>
            </a:schemeClr>
          </a:solid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000" dirty="0">
                <a:latin typeface="Comic Sans MS" panose="030F0702030302020204" pitchFamily="66" charset="0"/>
              </a:rPr>
              <a:t>I can use the pictogram to compare.</a:t>
            </a:r>
          </a:p>
        </p:txBody>
      </p:sp>
      <p:cxnSp>
        <p:nvCxnSpPr>
          <p:cNvPr id="22" name="Straight Connector 21"/>
          <p:cNvCxnSpPr/>
          <p:nvPr/>
        </p:nvCxnSpPr>
        <p:spPr>
          <a:xfrm flipH="1" flipV="1">
            <a:off x="3277053" y="1105399"/>
            <a:ext cx="1328" cy="1162453"/>
          </a:xfrm>
          <a:prstGeom prst="line">
            <a:avLst/>
          </a:prstGeom>
          <a:ln w="38100">
            <a:solidFill>
              <a:srgbClr val="E856B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ounded Rectangular Callout 34"/>
          <p:cNvSpPr/>
          <p:nvPr/>
        </p:nvSpPr>
        <p:spPr>
          <a:xfrm>
            <a:off x="2062906" y="4788662"/>
            <a:ext cx="2733523" cy="1123712"/>
          </a:xfrm>
          <a:prstGeom prst="wedgeRoundRectCallout">
            <a:avLst>
              <a:gd name="adj1" fmla="val -72244"/>
              <a:gd name="adj2" fmla="val 32223"/>
              <a:gd name="adj3" fmla="val 16667"/>
            </a:avLst>
          </a:prstGeom>
          <a:solidFill>
            <a:schemeClr val="bg1">
              <a:alpha val="20000"/>
            </a:schemeClr>
          </a:solid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000" dirty="0">
                <a:latin typeface="Comic Sans MS" panose="030F0702030302020204" pitchFamily="66" charset="0"/>
              </a:rPr>
              <a:t>I can see there are 2 more dogs on Wednesday.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5543074" y="1285169"/>
                <a:ext cx="230543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Key    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1 dog</a:t>
                </a: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3074" y="1285169"/>
                <a:ext cx="2305439" cy="461665"/>
              </a:xfrm>
              <a:prstGeom prst="rect">
                <a:avLst/>
              </a:prstGeom>
              <a:blipFill>
                <a:blip r:embed="rId9"/>
                <a:stretch>
                  <a:fillRect l="-3968" t="-10526" r="-3175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7" name="Picture 3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803" y="1183958"/>
            <a:ext cx="590679" cy="62443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08618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5" grpId="0"/>
      <p:bldP spid="26" grpId="0"/>
      <p:bldP spid="27" grpId="0"/>
      <p:bldP spid="29" grpId="0" animBg="1"/>
      <p:bldP spid="29" grpId="1" animBg="1"/>
      <p:bldP spid="3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1|10.8|12.9|13.2|8|13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4|3.6|2|6.4|5.5|2.1|3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6|7.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7|2.9|3.6|0.9|3.2|5.2|8.4|5.2|21.9|1.3|4.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5|7.9|24.3|0.9|7.2|9.3|4.9|7.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9|3.2|2.6|23|3.2|7.4|1.5|1.4|1.3|3.3|1|3.2|8|2.4|1.1|2.4|0.8|0.8|0.7|4.7|11.9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28575">
          <a:solidFill>
            <a:schemeClr val="accent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schemas.microsoft.com/office/2006/documentManagement/types"/>
    <ds:schemaRef ds:uri="http://www.w3.org/XML/1998/namespace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522d4c35-b548-4432-90ae-af4376e1c4b4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10153</TotalTime>
  <Words>278</Words>
  <Application>Microsoft Office PowerPoint</Application>
  <PresentationFormat>On-screen Show (4:3)</PresentationFormat>
  <Paragraphs>87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12</vt:i4>
      </vt:variant>
    </vt:vector>
  </HeadingPairs>
  <TitlesOfParts>
    <vt:vector size="24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the questions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EMILY  SNOWBALL</cp:lastModifiedBy>
  <cp:revision>232</cp:revision>
  <dcterms:created xsi:type="dcterms:W3CDTF">2019-07-05T11:02:13Z</dcterms:created>
  <dcterms:modified xsi:type="dcterms:W3CDTF">2021-01-23T13:37:22Z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