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9"/>
  </p:notesMasterIdLst>
  <p:sldIdLst>
    <p:sldId id="296" r:id="rId11"/>
    <p:sldId id="297" r:id="rId12"/>
    <p:sldId id="298" r:id="rId13"/>
    <p:sldId id="306" r:id="rId14"/>
    <p:sldId id="299" r:id="rId15"/>
    <p:sldId id="300" r:id="rId16"/>
    <p:sldId id="304" r:id="rId17"/>
    <p:sldId id="307" r:id="rId18"/>
    <p:sldId id="310" r:id="rId19"/>
    <p:sldId id="311" r:id="rId20"/>
    <p:sldId id="312" r:id="rId21"/>
    <p:sldId id="313" r:id="rId22"/>
    <p:sldId id="314" r:id="rId23"/>
    <p:sldId id="315" r:id="rId24"/>
    <p:sldId id="308" r:id="rId25"/>
    <p:sldId id="316" r:id="rId26"/>
    <p:sldId id="317" r:id="rId27"/>
    <p:sldId id="30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commentAuthors" Target="commentAuthors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10/01/2021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10/01/2021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5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5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5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5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4.png"/><Relationship Id="rId12" Type="http://schemas.openxmlformats.org/officeDocument/2006/relationships/image" Target="../media/image4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11" Type="http://schemas.openxmlformats.org/officeDocument/2006/relationships/image" Target="../media/image37.tiff"/><Relationship Id="rId5" Type="http://schemas.openxmlformats.org/officeDocument/2006/relationships/image" Target="../media/image35.png"/><Relationship Id="rId10" Type="http://schemas.openxmlformats.org/officeDocument/2006/relationships/image" Target="../media/image36.tiff"/><Relationship Id="rId4" Type="http://schemas.openxmlformats.org/officeDocument/2006/relationships/image" Target="../media/image25.png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43.png"/><Relationship Id="rId10" Type="http://schemas.openxmlformats.org/officeDocument/2006/relationships/image" Target="../media/image46.png"/><Relationship Id="rId9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40.png"/><Relationship Id="rId3" Type="http://schemas.openxmlformats.org/officeDocument/2006/relationships/image" Target="../media/image1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10" Type="http://schemas.openxmlformats.org/officeDocument/2006/relationships/image" Target="../media/image51.png"/><Relationship Id="rId9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10" Type="http://schemas.openxmlformats.org/officeDocument/2006/relationships/image" Target="../media/image16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9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11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11" Type="http://schemas.openxmlformats.org/officeDocument/2006/relationships/image" Target="../media/image29.png"/><Relationship Id="rId5" Type="http://schemas.openxmlformats.org/officeDocument/2006/relationships/image" Target="../media/image24.tiff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54780"/>
            <a:ext cx="5950212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71046" y="2145548"/>
                <a:ext cx="579990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6000" noProof="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2</a:t>
                </a:r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6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6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046" y="2145548"/>
                <a:ext cx="5799909" cy="1015663"/>
              </a:xfrm>
              <a:prstGeom prst="rect">
                <a:avLst/>
              </a:prstGeom>
              <a:blipFill>
                <a:blip r:embed="rId5"/>
                <a:stretch>
                  <a:fillRect l="-6303" t="-18563" b="-395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253055" y="2200805"/>
            <a:ext cx="1101200" cy="96040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18369" y="2145548"/>
            <a:ext cx="110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408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65856" y="2145547"/>
                <a:ext cx="579990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60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6</a:t>
                </a:r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6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6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856" y="2145547"/>
                <a:ext cx="5799909" cy="1015663"/>
              </a:xfrm>
              <a:prstGeom prst="rect">
                <a:avLst/>
              </a:prstGeom>
              <a:blipFill>
                <a:blip r:embed="rId5"/>
                <a:stretch>
                  <a:fillRect l="-6414" t="-18563" b="-395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061414" y="2200805"/>
            <a:ext cx="1101200" cy="96040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53418" y="2172923"/>
            <a:ext cx="12050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30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868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53035" y="2148787"/>
                <a:ext cx="579990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60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5</a:t>
                </a:r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6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11 </a:t>
                </a:r>
                <a14:m>
                  <m:oMath xmlns:m="http://schemas.openxmlformats.org/officeDocument/2006/math">
                    <m:r>
                      <a:rPr kumimoji="0" lang="en-GB" sz="6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035" y="2148787"/>
                <a:ext cx="5799909" cy="1015663"/>
              </a:xfrm>
              <a:prstGeom prst="rect">
                <a:avLst/>
              </a:prstGeom>
              <a:blipFill>
                <a:blip r:embed="rId5"/>
                <a:stretch>
                  <a:fillRect l="-6414" t="-17964" b="-395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4940958" y="2173430"/>
            <a:ext cx="1101200" cy="96040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18664" y="2148787"/>
            <a:ext cx="11590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55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964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53035" y="2148787"/>
                <a:ext cx="579990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60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5</a:t>
                </a:r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6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      </a:t>
                </a:r>
                <a14:m>
                  <m:oMath xmlns:m="http://schemas.openxmlformats.org/officeDocument/2006/math">
                    <m:r>
                      <a:rPr kumimoji="0" lang="en-GB" sz="6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35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035" y="2148787"/>
                <a:ext cx="5799909" cy="1015663"/>
              </a:xfrm>
              <a:prstGeom prst="rect">
                <a:avLst/>
              </a:prstGeom>
              <a:blipFill>
                <a:blip r:embed="rId5"/>
                <a:stretch>
                  <a:fillRect l="-6414" t="-17964" b="-395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3261794" y="2256062"/>
            <a:ext cx="1101200" cy="96040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6925" y="2220113"/>
            <a:ext cx="970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964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44091" y="2481837"/>
                <a:ext cx="579990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6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 5 </a:t>
                </a:r>
                <a14:m>
                  <m:oMath xmlns:m="http://schemas.openxmlformats.org/officeDocument/2006/math">
                    <m:r>
                      <a:rPr kumimoji="0" lang="en-GB" sz="6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45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091" y="2481837"/>
                <a:ext cx="5799909" cy="1015663"/>
              </a:xfrm>
              <a:prstGeom prst="rect">
                <a:avLst/>
              </a:prstGeom>
              <a:blipFill>
                <a:blip r:embed="rId5"/>
                <a:stretch>
                  <a:fillRect t="-17964" b="-395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296450" y="2537094"/>
            <a:ext cx="1101200" cy="96040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83833" y="2481837"/>
            <a:ext cx="970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9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451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93960" y="711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708966" y="443528"/>
            <a:ext cx="7848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Amir and Alex have some money.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38418C-9FFF-3E46-88F0-D477D10D03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8221" y="1396057"/>
            <a:ext cx="1427798" cy="17031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7A643B-C168-874F-88F9-4D21ABDD94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94" y="3305022"/>
            <a:ext cx="1405916" cy="16959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B5F976-9348-AD41-A678-A5C94F1B6111}"/>
              </a:ext>
            </a:extLst>
          </p:cNvPr>
          <p:cNvSpPr txBox="1"/>
          <p:nvPr/>
        </p:nvSpPr>
        <p:spPr>
          <a:xfrm>
            <a:off x="708966" y="1049030"/>
            <a:ext cx="3787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Here is Amir’s money.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510B1-2FA2-4B40-A636-8FD2D9F4D397}"/>
              </a:ext>
            </a:extLst>
          </p:cNvPr>
          <p:cNvSpPr txBox="1"/>
          <p:nvPr/>
        </p:nvSpPr>
        <p:spPr>
          <a:xfrm>
            <a:off x="863290" y="2833547"/>
            <a:ext cx="3252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Here is Alex’s money.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EE0889-05AF-E545-99C3-DEB36C6FDCDD}"/>
              </a:ext>
            </a:extLst>
          </p:cNvPr>
          <p:cNvSpPr txBox="1"/>
          <p:nvPr/>
        </p:nvSpPr>
        <p:spPr>
          <a:xfrm>
            <a:off x="859635" y="4655356"/>
            <a:ext cx="6708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How much money do they have altogether?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48B8E4-D4BA-7B42-A443-769DB9EC3A0C}"/>
                  </a:ext>
                </a:extLst>
              </p:cNvPr>
              <p:cNvSpPr txBox="1"/>
              <p:nvPr/>
            </p:nvSpPr>
            <p:spPr>
              <a:xfrm>
                <a:off x="4775607" y="1795406"/>
                <a:ext cx="3252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5p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20p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48B8E4-D4BA-7B42-A443-769DB9EC3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607" y="1795406"/>
                <a:ext cx="3252845" cy="461665"/>
              </a:xfrm>
              <a:prstGeom prst="rect">
                <a:avLst/>
              </a:prstGeom>
              <a:blipFill>
                <a:blip r:embed="rId8"/>
                <a:stretch>
                  <a:fillRect l="-2809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8BAE857-6D2D-9C4F-8654-4E87E9085BBC}"/>
                  </a:ext>
                </a:extLst>
              </p:cNvPr>
              <p:cNvSpPr txBox="1"/>
              <p:nvPr/>
            </p:nvSpPr>
            <p:spPr>
              <a:xfrm>
                <a:off x="859635" y="5381065"/>
                <a:ext cx="3252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</a:rPr>
                  <a:t>20p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14p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34p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8BAE857-6D2D-9C4F-8654-4E87E9085B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635" y="5381065"/>
                <a:ext cx="3252845" cy="461665"/>
              </a:xfrm>
              <a:prstGeom prst="rect">
                <a:avLst/>
              </a:prstGeom>
              <a:blipFill>
                <a:blip r:embed="rId9"/>
                <a:stretch>
                  <a:fillRect l="-2809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C2E8E657-3AA4-1349-82D2-A809D888F5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73252" y="3277009"/>
            <a:ext cx="3577116" cy="14387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6CD7396-D242-6840-B750-71E06684A90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72994" y="1584972"/>
            <a:ext cx="2838042" cy="96572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75DEC6-FECD-1C41-BBBE-54C9AE406499}"/>
              </a:ext>
            </a:extLst>
          </p:cNvPr>
          <p:cNvSpPr txBox="1"/>
          <p:nvPr/>
        </p:nvSpPr>
        <p:spPr>
          <a:xfrm>
            <a:off x="4081253" y="5421055"/>
            <a:ext cx="5349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Altogether they have 34p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748B8E4-D4BA-7B42-A443-769DB9EC3A0C}"/>
                  </a:ext>
                </a:extLst>
              </p:cNvPr>
              <p:cNvSpPr txBox="1"/>
              <p:nvPr/>
            </p:nvSpPr>
            <p:spPr>
              <a:xfrm>
                <a:off x="5750368" y="3687802"/>
                <a:ext cx="3252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</a:rPr>
                  <a:t>7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2p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14p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748B8E4-D4BA-7B42-A443-769DB9EC3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0368" y="3687802"/>
                <a:ext cx="3252845" cy="461665"/>
              </a:xfrm>
              <a:prstGeom prst="rect">
                <a:avLst/>
              </a:prstGeom>
              <a:blipFill>
                <a:blip r:embed="rId12"/>
                <a:stretch>
                  <a:fillRect l="-2809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96038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" y="394791"/>
            <a:ext cx="1647836" cy="11379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ular Callout 37"/>
              <p:cNvSpPr/>
              <p:nvPr/>
            </p:nvSpPr>
            <p:spPr>
              <a:xfrm>
                <a:off x="2455013" y="759276"/>
                <a:ext cx="5285773" cy="510778"/>
              </a:xfrm>
              <a:prstGeom prst="wedgeRoundRectCallout">
                <a:avLst>
                  <a:gd name="adj1" fmla="val -57488"/>
                  <a:gd name="adj2" fmla="val 12401"/>
                  <a:gd name="adj3" fmla="val 16667"/>
                </a:avLst>
              </a:prstGeom>
              <a:noFill/>
              <a:ln w="28575">
                <a:solidFill>
                  <a:schemeClr val="accent6"/>
                </a:solidFill>
              </a:ln>
            </p:spPr>
            <p:txBody>
              <a:bodyPr wrap="square" anchor="ctr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5</a:t>
                </a: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is the same as 1</a:t>
                </a:r>
                <a:r>
                  <a:rPr kumimoji="0" lang="en-GB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4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38" name="Rounded Rectangular Callout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013" y="759276"/>
                <a:ext cx="5285773" cy="510778"/>
              </a:xfrm>
              <a:prstGeom prst="wedgeRoundRectCallout">
                <a:avLst>
                  <a:gd name="adj1" fmla="val -57488"/>
                  <a:gd name="adj2" fmla="val 12401"/>
                  <a:gd name="adj3" fmla="val 16667"/>
                </a:avLst>
              </a:prstGeom>
              <a:blipFill>
                <a:blip r:embed="rId6"/>
                <a:stretch>
                  <a:fillRect t="-2273" b="-18182"/>
                </a:stretch>
              </a:blipFill>
              <a:ln w="28575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0694" y="5041781"/>
            <a:ext cx="747045" cy="74704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259117" y="517083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690542" y="3793632"/>
                <a:ext cx="78480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5</a:t>
                </a: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542" y="3793632"/>
                <a:ext cx="7848055" cy="461665"/>
              </a:xfrm>
              <a:prstGeom prst="rect">
                <a:avLst/>
              </a:prstGeom>
              <a:blipFill>
                <a:blip r:embed="rId8"/>
                <a:stretch>
                  <a:fillRect l="-1165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690541" y="4440204"/>
                <a:ext cx="784805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5</a:t>
                </a: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1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5</a:t>
                </a: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541" y="4440204"/>
                <a:ext cx="7848055" cy="1200329"/>
              </a:xfrm>
              <a:prstGeom prst="rect">
                <a:avLst/>
              </a:prstGeom>
              <a:blipFill>
                <a:blip r:embed="rId9"/>
                <a:stretch>
                  <a:fillRect l="-1165" t="-4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690540" y="5085873"/>
                <a:ext cx="784805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5</a:t>
                </a: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1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1</a:t>
                </a: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5</a:t>
                </a: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540" y="5085873"/>
                <a:ext cx="7848055" cy="1446550"/>
              </a:xfrm>
              <a:prstGeom prst="rect">
                <a:avLst/>
              </a:prstGeom>
              <a:blipFill>
                <a:blip r:embed="rId10"/>
                <a:stretch>
                  <a:fillRect l="-1165" t="-33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5223082" y="1703999"/>
            <a:ext cx="432000" cy="2457923"/>
            <a:chOff x="4697304" y="1527152"/>
            <a:chExt cx="432000" cy="2457923"/>
          </a:xfrm>
        </p:grpSpPr>
        <p:sp>
          <p:nvSpPr>
            <p:cNvPr id="25" name="Oval 24"/>
            <p:cNvSpPr/>
            <p:nvPr/>
          </p:nvSpPr>
          <p:spPr>
            <a:xfrm>
              <a:off x="4697304" y="1527152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4697304" y="2051150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4697304" y="2537341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4697304" y="3061339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4697304" y="3553075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725760" y="1707617"/>
            <a:ext cx="432000" cy="2457923"/>
            <a:chOff x="5199982" y="1527152"/>
            <a:chExt cx="432000" cy="2457923"/>
          </a:xfrm>
        </p:grpSpPr>
        <p:sp>
          <p:nvSpPr>
            <p:cNvPr id="26" name="Oval 25"/>
            <p:cNvSpPr/>
            <p:nvPr/>
          </p:nvSpPr>
          <p:spPr>
            <a:xfrm>
              <a:off x="5199982" y="1527152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199982" y="2051150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5199982" y="2537341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5199982" y="3061339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5199982" y="3553075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28438" y="1703999"/>
            <a:ext cx="432000" cy="2457923"/>
            <a:chOff x="5702660" y="1527152"/>
            <a:chExt cx="432000" cy="2457923"/>
          </a:xfrm>
        </p:grpSpPr>
        <p:sp>
          <p:nvSpPr>
            <p:cNvPr id="27" name="Oval 26"/>
            <p:cNvSpPr/>
            <p:nvPr/>
          </p:nvSpPr>
          <p:spPr>
            <a:xfrm>
              <a:off x="5702660" y="1527152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702660" y="2051150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5702660" y="2537341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5702660" y="3061339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5702660" y="3553075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233794" y="1703999"/>
            <a:ext cx="432000" cy="2457923"/>
            <a:chOff x="6708016" y="1527152"/>
            <a:chExt cx="432000" cy="2457923"/>
          </a:xfrm>
        </p:grpSpPr>
        <p:sp>
          <p:nvSpPr>
            <p:cNvPr id="28" name="Oval 27"/>
            <p:cNvSpPr/>
            <p:nvPr/>
          </p:nvSpPr>
          <p:spPr>
            <a:xfrm>
              <a:off x="6708016" y="1527152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6708016" y="2051150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6708016" y="2537341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6708016" y="3061339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6708016" y="3553075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731116" y="1703999"/>
            <a:ext cx="432000" cy="2457923"/>
            <a:chOff x="6205338" y="1527152"/>
            <a:chExt cx="432000" cy="2457923"/>
          </a:xfrm>
        </p:grpSpPr>
        <p:sp>
          <p:nvSpPr>
            <p:cNvPr id="29" name="Oval 28"/>
            <p:cNvSpPr/>
            <p:nvPr/>
          </p:nvSpPr>
          <p:spPr>
            <a:xfrm>
              <a:off x="6205338" y="1527152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6205338" y="2051150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6205338" y="2537341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6205338" y="3061339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6205338" y="3553075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5223082" y="1703999"/>
            <a:ext cx="432000" cy="2457923"/>
            <a:chOff x="7210694" y="1527152"/>
            <a:chExt cx="432000" cy="2457923"/>
          </a:xfrm>
          <a:solidFill>
            <a:srgbClr val="FF0000"/>
          </a:solidFill>
        </p:grpSpPr>
        <p:sp>
          <p:nvSpPr>
            <p:cNvPr id="100" name="Oval 99"/>
            <p:cNvSpPr/>
            <p:nvPr/>
          </p:nvSpPr>
          <p:spPr>
            <a:xfrm>
              <a:off x="7210694" y="1527152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7210694" y="2051150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7210694" y="2537341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>
              <a:off x="7210694" y="3061339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7210694" y="3553075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725760" y="1707617"/>
            <a:ext cx="432000" cy="2457923"/>
            <a:chOff x="7210694" y="1527152"/>
            <a:chExt cx="432000" cy="2457923"/>
          </a:xfrm>
          <a:solidFill>
            <a:srgbClr val="FF0000"/>
          </a:solidFill>
        </p:grpSpPr>
        <p:sp>
          <p:nvSpPr>
            <p:cNvPr id="106" name="Oval 105"/>
            <p:cNvSpPr/>
            <p:nvPr/>
          </p:nvSpPr>
          <p:spPr>
            <a:xfrm>
              <a:off x="7210694" y="1527152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7210694" y="2051150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7210694" y="2537341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7210694" y="3061339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7210694" y="3553075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6228438" y="1703999"/>
            <a:ext cx="432000" cy="2457923"/>
            <a:chOff x="5702660" y="1527152"/>
            <a:chExt cx="432000" cy="2457923"/>
          </a:xfrm>
          <a:solidFill>
            <a:schemeClr val="accent1">
              <a:lumMod val="75000"/>
            </a:schemeClr>
          </a:solidFill>
        </p:grpSpPr>
        <p:sp>
          <p:nvSpPr>
            <p:cNvPr id="112" name="Oval 111"/>
            <p:cNvSpPr/>
            <p:nvPr/>
          </p:nvSpPr>
          <p:spPr>
            <a:xfrm>
              <a:off x="5702660" y="1527152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5702660" y="2051150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5702660" y="2537341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5702660" y="3061339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>
              <a:off x="5702660" y="3553075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6731116" y="1703999"/>
            <a:ext cx="432000" cy="2457923"/>
            <a:chOff x="5702660" y="1527152"/>
            <a:chExt cx="432000" cy="2457923"/>
          </a:xfrm>
          <a:solidFill>
            <a:schemeClr val="accent1">
              <a:lumMod val="75000"/>
            </a:schemeClr>
          </a:solidFill>
        </p:grpSpPr>
        <p:sp>
          <p:nvSpPr>
            <p:cNvPr id="118" name="Oval 117"/>
            <p:cNvSpPr/>
            <p:nvPr/>
          </p:nvSpPr>
          <p:spPr>
            <a:xfrm>
              <a:off x="5702660" y="1527152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19" name="Oval 118"/>
            <p:cNvSpPr/>
            <p:nvPr/>
          </p:nvSpPr>
          <p:spPr>
            <a:xfrm>
              <a:off x="5702660" y="2051150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20" name="Oval 119"/>
            <p:cNvSpPr/>
            <p:nvPr/>
          </p:nvSpPr>
          <p:spPr>
            <a:xfrm>
              <a:off x="5702660" y="2537341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5702660" y="3061339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5702660" y="3553075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5725760" y="1707617"/>
            <a:ext cx="432000" cy="2457923"/>
            <a:chOff x="7210694" y="1527152"/>
            <a:chExt cx="432000" cy="2457923"/>
          </a:xfrm>
          <a:solidFill>
            <a:schemeClr val="accent1">
              <a:lumMod val="75000"/>
            </a:schemeClr>
          </a:solidFill>
        </p:grpSpPr>
        <p:sp>
          <p:nvSpPr>
            <p:cNvPr id="124" name="Oval 123"/>
            <p:cNvSpPr/>
            <p:nvPr/>
          </p:nvSpPr>
          <p:spPr>
            <a:xfrm>
              <a:off x="7210694" y="1527152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7210694" y="2051150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7210694" y="2537341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7210694" y="3061339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7210694" y="3553075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3315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6" grpId="1"/>
      <p:bldP spid="50" grpId="0"/>
      <p:bldP spid="65" grpId="0"/>
      <p:bldP spid="8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0694" y="5041781"/>
            <a:ext cx="747045" cy="74704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242690" y="515988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2648858" y="1263629"/>
                <a:ext cx="78480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3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           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3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858" y="1263629"/>
                <a:ext cx="7848055" cy="523220"/>
              </a:xfrm>
              <a:prstGeom prst="rect">
                <a:avLst/>
              </a:prstGeom>
              <a:blipFill>
                <a:blip r:embed="rId6"/>
                <a:stretch>
                  <a:fillRect l="-1632"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737484" y="396664"/>
                <a:ext cx="78480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Use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or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to complete the comparisons.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84" y="396664"/>
                <a:ext cx="7848055" cy="523220"/>
              </a:xfrm>
              <a:prstGeom prst="rect">
                <a:avLst/>
              </a:prstGeom>
              <a:blipFill>
                <a:blip r:embed="rId7"/>
                <a:stretch>
                  <a:fillRect l="-1632"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3849861" y="1219047"/>
            <a:ext cx="715858" cy="64530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1295945" y="2148790"/>
                <a:ext cx="78480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5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:r>
                  <a:rPr lang="en-GB" sz="28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5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:r>
                  <a:rPr lang="en-GB" sz="28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5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           5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10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945" y="2148790"/>
                <a:ext cx="7848055" cy="523220"/>
              </a:xfrm>
              <a:prstGeom prst="rect">
                <a:avLst/>
              </a:prstGeom>
              <a:blipFill>
                <a:blip r:embed="rId8"/>
                <a:stretch>
                  <a:fillRect l="-1632"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val 68"/>
          <p:cNvSpPr/>
          <p:nvPr/>
        </p:nvSpPr>
        <p:spPr>
          <a:xfrm>
            <a:off x="3849861" y="2064627"/>
            <a:ext cx="715858" cy="64530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59305" y="1259814"/>
                <a:ext cx="713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5B9BD5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305" y="1259814"/>
                <a:ext cx="713329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859305" y="2120941"/>
                <a:ext cx="713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B9BD5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305" y="2120941"/>
                <a:ext cx="713329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2648858" y="3141880"/>
                <a:ext cx="78480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noProof="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9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5            10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858" y="3141880"/>
                <a:ext cx="7848055" cy="523220"/>
              </a:xfrm>
              <a:prstGeom prst="rect">
                <a:avLst/>
              </a:prstGeom>
              <a:blipFill>
                <a:blip r:embed="rId11"/>
                <a:stretch>
                  <a:fillRect l="-1632"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/>
          <p:cNvSpPr/>
          <p:nvPr/>
        </p:nvSpPr>
        <p:spPr>
          <a:xfrm>
            <a:off x="3849861" y="3037072"/>
            <a:ext cx="715858" cy="64530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888512" y="3094262"/>
                <a:ext cx="713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B9BD5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512" y="3094262"/>
                <a:ext cx="713329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98575" y="1190703"/>
            <a:ext cx="310809" cy="166855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75351" y="1182539"/>
            <a:ext cx="310809" cy="1668554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52127" y="1190703"/>
            <a:ext cx="310809" cy="166855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398575" y="1190703"/>
            <a:ext cx="310809" cy="16685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6775351" y="1182539"/>
            <a:ext cx="310809" cy="16685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7143362" y="1188247"/>
            <a:ext cx="310809" cy="16685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6392089" y="1171482"/>
            <a:ext cx="1069138" cy="360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6392089" y="1506262"/>
            <a:ext cx="1069138" cy="360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6392089" y="1841042"/>
            <a:ext cx="1069138" cy="360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6392089" y="2175822"/>
            <a:ext cx="1069138" cy="360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6392089" y="2510601"/>
            <a:ext cx="1069138" cy="360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8886" y="4100001"/>
            <a:ext cx="310809" cy="1668554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11177" y="4100001"/>
            <a:ext cx="310809" cy="1668554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38049" y="4100001"/>
            <a:ext cx="310809" cy="1668554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53468" y="4100001"/>
            <a:ext cx="310809" cy="1668554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95759" y="4100001"/>
            <a:ext cx="310809" cy="1668554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24969" y="4100001"/>
            <a:ext cx="310809" cy="1668554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67260" y="4100001"/>
            <a:ext cx="310809" cy="1668554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94132" y="4100001"/>
            <a:ext cx="310809" cy="1668554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09551" y="4100001"/>
            <a:ext cx="310809" cy="1668554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51842" y="4100001"/>
            <a:ext cx="310809" cy="1668554"/>
          </a:xfrm>
          <a:prstGeom prst="rect">
            <a:avLst/>
          </a:prstGeom>
        </p:spPr>
      </p:pic>
      <p:sp>
        <p:nvSpPr>
          <p:cNvPr id="36" name="Rounded Rectangle 74">
            <a:extLst>
              <a:ext uri="{FF2B5EF4-FFF2-40B4-BE49-F238E27FC236}">
                <a16:creationId xmlns:a16="http://schemas.microsoft.com/office/drawing/2014/main" id="{FBDB489F-4899-4D0A-9723-4DD0FAE5CFF7}"/>
              </a:ext>
            </a:extLst>
          </p:cNvPr>
          <p:cNvSpPr/>
          <p:nvPr/>
        </p:nvSpPr>
        <p:spPr>
          <a:xfrm>
            <a:off x="3833486" y="4080788"/>
            <a:ext cx="695356" cy="17080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852A876-F530-4C57-88DC-A44BEC8F20A7}"/>
              </a:ext>
            </a:extLst>
          </p:cNvPr>
          <p:cNvCxnSpPr/>
          <p:nvPr/>
        </p:nvCxnSpPr>
        <p:spPr>
          <a:xfrm flipV="1">
            <a:off x="3820360" y="3992071"/>
            <a:ext cx="745359" cy="18503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74">
            <a:extLst>
              <a:ext uri="{FF2B5EF4-FFF2-40B4-BE49-F238E27FC236}">
                <a16:creationId xmlns:a16="http://schemas.microsoft.com/office/drawing/2014/main" id="{768808C3-91AC-4DD5-A1DC-F4984A013DCB}"/>
              </a:ext>
            </a:extLst>
          </p:cNvPr>
          <p:cNvSpPr/>
          <p:nvPr/>
        </p:nvSpPr>
        <p:spPr>
          <a:xfrm>
            <a:off x="898762" y="4060518"/>
            <a:ext cx="3652295" cy="3739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938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6" grpId="1"/>
      <p:bldP spid="9" grpId="0"/>
      <p:bldP spid="73" grpId="0"/>
      <p:bldP spid="48" grpId="0"/>
      <p:bldP spid="10" grpId="0" animBg="1"/>
      <p:bldP spid="10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36" grpId="0" animBg="1"/>
      <p:bldP spid="39" grpId="0" animBg="1"/>
      <p:bldP spid="3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cs typeface="Calibri" panose="020F0502020204030204" pitchFamily="34" charset="0"/>
              </a:rPr>
              <a:t>Have a go at the rest of the questions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1)	 How many apples?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2) 	 How many fish?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0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3) 	 Complete the number track.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94" y="900793"/>
            <a:ext cx="1133302" cy="12375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833" y="900792"/>
            <a:ext cx="1133302" cy="12375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171" y="880355"/>
            <a:ext cx="1133302" cy="12375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509" y="859918"/>
            <a:ext cx="1133302" cy="12375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52" y="839481"/>
            <a:ext cx="1133302" cy="12375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196" y="2967593"/>
            <a:ext cx="1242637" cy="11538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336" y="2967594"/>
            <a:ext cx="1242637" cy="1153878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232556"/>
              </p:ext>
            </p:extLst>
          </p:nvPr>
        </p:nvGraphicFramePr>
        <p:xfrm>
          <a:off x="851040" y="5093928"/>
          <a:ext cx="7158456" cy="693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6538">
                  <a:extLst>
                    <a:ext uri="{9D8B030D-6E8A-4147-A177-3AD203B41FA5}">
                      <a16:colId xmlns:a16="http://schemas.microsoft.com/office/drawing/2014/main" val="191005039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412027836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48289976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207022472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848036698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67587363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561306846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84203890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2410868383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316955747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68046575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864328987"/>
                    </a:ext>
                  </a:extLst>
                </a:gridCol>
              </a:tblGrid>
              <a:tr h="69305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4115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1)	 How many apples?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2) 	 How many fish?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0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3) 	 Complete the number track.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94" y="900793"/>
            <a:ext cx="1133302" cy="12375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833" y="900792"/>
            <a:ext cx="1133302" cy="12375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171" y="880355"/>
            <a:ext cx="1133302" cy="12375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509" y="859918"/>
            <a:ext cx="1133302" cy="12375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52" y="839481"/>
            <a:ext cx="1133302" cy="12375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196" y="2967593"/>
            <a:ext cx="1242637" cy="11538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2336" y="2967594"/>
            <a:ext cx="1242637" cy="1153878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060447"/>
              </p:ext>
            </p:extLst>
          </p:nvPr>
        </p:nvGraphicFramePr>
        <p:xfrm>
          <a:off x="851040" y="5093928"/>
          <a:ext cx="7158456" cy="693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6538">
                  <a:extLst>
                    <a:ext uri="{9D8B030D-6E8A-4147-A177-3AD203B41FA5}">
                      <a16:colId xmlns:a16="http://schemas.microsoft.com/office/drawing/2014/main" val="191005039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412027836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48289976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207022472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848036698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67587363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561306846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84203890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2410868383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316955747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68046575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864328987"/>
                    </a:ext>
                  </a:extLst>
                </a:gridCol>
              </a:tblGrid>
              <a:tr h="69305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4115195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105663" y="1196627"/>
            <a:ext cx="105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87649" y="3219708"/>
            <a:ext cx="105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69216" y="5204783"/>
            <a:ext cx="105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53451" y="5210847"/>
            <a:ext cx="105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59060" y="5210847"/>
            <a:ext cx="105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62871" y="5206866"/>
            <a:ext cx="105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45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41287" y="5206866"/>
            <a:ext cx="105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52646" y="5216859"/>
            <a:ext cx="105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214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3930943" y="5247834"/>
            <a:ext cx="689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0F4F66-5FFE-9549-B31F-CDA589D66F0F}"/>
              </a:ext>
            </a:extLst>
          </p:cNvPr>
          <p:cNvSpPr txBox="1"/>
          <p:nvPr/>
        </p:nvSpPr>
        <p:spPr>
          <a:xfrm>
            <a:off x="811571" y="3087033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towers has he built?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748B10-A191-A04E-94E7-328970C2D838}"/>
              </a:ext>
            </a:extLst>
          </p:cNvPr>
          <p:cNvSpPr txBox="1"/>
          <p:nvPr/>
        </p:nvSpPr>
        <p:spPr>
          <a:xfrm>
            <a:off x="811571" y="3804079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cubes are in each tower?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FD3845-F544-4647-8384-753EB908DF43}"/>
              </a:ext>
            </a:extLst>
          </p:cNvPr>
          <p:cNvSpPr txBox="1"/>
          <p:nvPr/>
        </p:nvSpPr>
        <p:spPr>
          <a:xfrm>
            <a:off x="6411075" y="3093666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38ED67-2F67-1142-83CD-C8ED508CCD1B}"/>
              </a:ext>
            </a:extLst>
          </p:cNvPr>
          <p:cNvSpPr txBox="1"/>
          <p:nvPr/>
        </p:nvSpPr>
        <p:spPr>
          <a:xfrm>
            <a:off x="7131512" y="3779577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6F27FC-5BBD-2E49-B44C-46F3C5C0CEBF}"/>
              </a:ext>
            </a:extLst>
          </p:cNvPr>
          <p:cNvSpPr/>
          <p:nvPr/>
        </p:nvSpPr>
        <p:spPr>
          <a:xfrm>
            <a:off x="951646" y="5229891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8A804-7C17-A04F-83EB-426A1E11DDCA}"/>
              </a:ext>
            </a:extLst>
          </p:cNvPr>
          <p:cNvSpPr/>
          <p:nvPr/>
        </p:nvSpPr>
        <p:spPr>
          <a:xfrm>
            <a:off x="2019152" y="5229891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9693F-AFD1-934B-883C-C74F09808845}"/>
              </a:ext>
            </a:extLst>
          </p:cNvPr>
          <p:cNvSpPr/>
          <p:nvPr/>
        </p:nvSpPr>
        <p:spPr>
          <a:xfrm>
            <a:off x="3086658" y="5229891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604FC6C-A150-6E42-A6E6-C1F134010C6C}"/>
                  </a:ext>
                </a:extLst>
              </p:cNvPr>
              <p:cNvSpPr txBox="1"/>
              <p:nvPr/>
            </p:nvSpPr>
            <p:spPr>
              <a:xfrm>
                <a:off x="1441329" y="5229891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604FC6C-A150-6E42-A6E6-C1F134010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329" y="5229891"/>
                <a:ext cx="66883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BE4695-3AD3-F441-BB56-C672D5538F6A}"/>
                  </a:ext>
                </a:extLst>
              </p:cNvPr>
              <p:cNvSpPr txBox="1"/>
              <p:nvPr/>
            </p:nvSpPr>
            <p:spPr>
              <a:xfrm>
                <a:off x="2517250" y="5234588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BE4695-3AD3-F441-BB56-C672D5538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250" y="5234588"/>
                <a:ext cx="66883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E72E2097-7289-4140-BBF2-3DB6A8ACFD7D}"/>
              </a:ext>
            </a:extLst>
          </p:cNvPr>
          <p:cNvSpPr txBox="1"/>
          <p:nvPr/>
        </p:nvSpPr>
        <p:spPr>
          <a:xfrm>
            <a:off x="969298" y="5263040"/>
            <a:ext cx="54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D7D62D-DC1E-AC48-BE60-90ECB2A62341}"/>
              </a:ext>
            </a:extLst>
          </p:cNvPr>
          <p:cNvSpPr txBox="1"/>
          <p:nvPr/>
        </p:nvSpPr>
        <p:spPr>
          <a:xfrm>
            <a:off x="2045218" y="5248264"/>
            <a:ext cx="53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09A1B9-57A1-E94F-974A-054B2B56F3AB}"/>
              </a:ext>
            </a:extLst>
          </p:cNvPr>
          <p:cNvSpPr txBox="1"/>
          <p:nvPr/>
        </p:nvSpPr>
        <p:spPr>
          <a:xfrm>
            <a:off x="3030204" y="5252342"/>
            <a:ext cx="689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1C76E9D-174E-984E-B3F0-BA423D657D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5739" y="948253"/>
            <a:ext cx="1967246" cy="24171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0D0F1F1-367A-444F-B388-E6C7718A71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5032" y="2223766"/>
            <a:ext cx="708364" cy="9983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71C3EAD-CF8B-6E4C-81FE-0276991367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5032" y="1892435"/>
            <a:ext cx="708364" cy="99836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C3BAD95-33B0-3A40-B6EB-64451C67B043}"/>
              </a:ext>
            </a:extLst>
          </p:cNvPr>
          <p:cNvSpPr txBox="1"/>
          <p:nvPr/>
        </p:nvSpPr>
        <p:spPr>
          <a:xfrm>
            <a:off x="811571" y="4514491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cubes has he used in total?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80E3B1-35C0-764A-B674-CC2D397F2AB7}"/>
              </a:ext>
            </a:extLst>
          </p:cNvPr>
          <p:cNvSpPr txBox="1"/>
          <p:nvPr/>
        </p:nvSpPr>
        <p:spPr>
          <a:xfrm>
            <a:off x="7323570" y="4527367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781DC63-4C24-F649-AAFE-6B85973A7753}"/>
              </a:ext>
            </a:extLst>
          </p:cNvPr>
          <p:cNvSpPr/>
          <p:nvPr/>
        </p:nvSpPr>
        <p:spPr>
          <a:xfrm>
            <a:off x="4737194" y="5234622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18DA42B-A20A-D142-9703-216E102B797A}"/>
              </a:ext>
            </a:extLst>
          </p:cNvPr>
          <p:cNvSpPr/>
          <p:nvPr/>
        </p:nvSpPr>
        <p:spPr>
          <a:xfrm>
            <a:off x="5804700" y="5234622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CFF076A-593A-B94A-BA53-4D69BD78969E}"/>
              </a:ext>
            </a:extLst>
          </p:cNvPr>
          <p:cNvSpPr/>
          <p:nvPr/>
        </p:nvSpPr>
        <p:spPr>
          <a:xfrm>
            <a:off x="6872206" y="5234622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9E6779F-1437-B542-9D31-CE2DD91C59B6}"/>
                  </a:ext>
                </a:extLst>
              </p:cNvPr>
              <p:cNvSpPr txBox="1"/>
              <p:nvPr/>
            </p:nvSpPr>
            <p:spPr>
              <a:xfrm>
                <a:off x="5226877" y="5234622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9E6779F-1437-B542-9D31-CE2DD91C5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877" y="5234622"/>
                <a:ext cx="66883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3677970-D4AD-A74B-BCC3-81AE7C89C82E}"/>
                  </a:ext>
                </a:extLst>
              </p:cNvPr>
              <p:cNvSpPr txBox="1"/>
              <p:nvPr/>
            </p:nvSpPr>
            <p:spPr>
              <a:xfrm>
                <a:off x="6302798" y="5239319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3677970-D4AD-A74B-BCC3-81AE7C89C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798" y="5239319"/>
                <a:ext cx="66883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8285EDB6-0468-C143-BEF7-A64C6F8D9248}"/>
              </a:ext>
            </a:extLst>
          </p:cNvPr>
          <p:cNvSpPr txBox="1"/>
          <p:nvPr/>
        </p:nvSpPr>
        <p:spPr>
          <a:xfrm>
            <a:off x="4763460" y="5264977"/>
            <a:ext cx="54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631629A-E5EE-7E40-9C3A-B09FDE26E0A6}"/>
              </a:ext>
            </a:extLst>
          </p:cNvPr>
          <p:cNvSpPr txBox="1"/>
          <p:nvPr/>
        </p:nvSpPr>
        <p:spPr>
          <a:xfrm>
            <a:off x="5839380" y="5250201"/>
            <a:ext cx="53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F164618-2018-1D41-BFDB-04BBC34CBB3C}"/>
              </a:ext>
            </a:extLst>
          </p:cNvPr>
          <p:cNvSpPr txBox="1"/>
          <p:nvPr/>
        </p:nvSpPr>
        <p:spPr>
          <a:xfrm>
            <a:off x="6791512" y="5259754"/>
            <a:ext cx="720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6F4C585-F341-3042-B21B-C4972E060C9C}"/>
              </a:ext>
            </a:extLst>
          </p:cNvPr>
          <p:cNvSpPr txBox="1"/>
          <p:nvPr/>
        </p:nvSpPr>
        <p:spPr>
          <a:xfrm>
            <a:off x="845363" y="334776"/>
            <a:ext cx="7147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Jack has built some towers using cubes.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4F713E8-35E1-1249-9887-4E25FBFD55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5032" y="1569338"/>
            <a:ext cx="708364" cy="99836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C12908F-407C-B64C-BB92-50426EC6E0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5032" y="1234001"/>
            <a:ext cx="708364" cy="99836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37C7C2B-BED1-F549-ADD9-8B55E79798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5032" y="914910"/>
            <a:ext cx="708364" cy="99836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ED33E99-B02C-484D-95E1-17B659BA47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9247" y="2211160"/>
            <a:ext cx="708364" cy="99836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BCB69FB-4195-554E-ACE0-6DE0A30B75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9247" y="1879829"/>
            <a:ext cx="708364" cy="99836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A866CE1-28F7-5C42-B0FC-400E1BFA89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9247" y="1556732"/>
            <a:ext cx="708364" cy="99836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005C813-B989-644E-AF6E-0CE7573117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9247" y="1225401"/>
            <a:ext cx="708364" cy="99836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E1816F4-5934-C042-AF83-B3EE60C292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9247" y="902304"/>
            <a:ext cx="708364" cy="99836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461FFF9-8C73-CC44-A4BE-53E44853AF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0505" y="2225650"/>
            <a:ext cx="708364" cy="99836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6E9A7B6-E8A8-064E-9CF2-766585CEBC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0505" y="1894319"/>
            <a:ext cx="708364" cy="99836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3DE8A72-FFD5-EB40-ACBC-A73DF7F824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0505" y="1571222"/>
            <a:ext cx="708364" cy="99836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062C087-022B-2242-9755-CCFCB54B91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0505" y="1239891"/>
            <a:ext cx="708364" cy="99836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5E25F7C-96B4-F940-9B98-77F4552B54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0505" y="916794"/>
            <a:ext cx="708364" cy="99836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4B94326-5E6D-384F-B886-AE3C88F64F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4434" y="2232919"/>
            <a:ext cx="708364" cy="99836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07F5D57-AD9B-8749-850A-4079AFEAB1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4434" y="1901588"/>
            <a:ext cx="708364" cy="99836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A4B14C4-8788-BE4E-94F2-4C9CC2B862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4434" y="1578491"/>
            <a:ext cx="708364" cy="99836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1DCE755-E36D-F845-BFC0-413308A943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4434" y="1247160"/>
            <a:ext cx="708364" cy="99836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71C282B-145E-7442-8CC0-3ED9ADF4F7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4434" y="924063"/>
            <a:ext cx="708364" cy="9983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0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20" grpId="0"/>
      <p:bldP spid="21" grpId="0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1364001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32289" y="150669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836191" y="409817"/>
            <a:ext cx="58608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Whitney has also been building towers using cubes.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163364-0210-FB4E-B234-FC2AFA9C3C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6190" y="1513691"/>
            <a:ext cx="1643717" cy="20270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16CBFB-D441-C84D-A400-BCC6BD47B5D8}"/>
              </a:ext>
            </a:extLst>
          </p:cNvPr>
          <p:cNvSpPr txBox="1"/>
          <p:nvPr/>
        </p:nvSpPr>
        <p:spPr>
          <a:xfrm>
            <a:off x="3917872" y="5349294"/>
            <a:ext cx="629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E185E1-E4DC-104C-B387-0C9E317D01B7}"/>
              </a:ext>
            </a:extLst>
          </p:cNvPr>
          <p:cNvSpPr txBox="1"/>
          <p:nvPr/>
        </p:nvSpPr>
        <p:spPr>
          <a:xfrm>
            <a:off x="798500" y="3501794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towers has she built?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46744A-10D6-564A-BB7A-E7EAA100237F}"/>
              </a:ext>
            </a:extLst>
          </p:cNvPr>
          <p:cNvSpPr txBox="1"/>
          <p:nvPr/>
        </p:nvSpPr>
        <p:spPr>
          <a:xfrm>
            <a:off x="798500" y="4063457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cubes are in each tower?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F87ECC-2C1E-EF41-8834-16AEF67EC94E}"/>
              </a:ext>
            </a:extLst>
          </p:cNvPr>
          <p:cNvSpPr txBox="1"/>
          <p:nvPr/>
        </p:nvSpPr>
        <p:spPr>
          <a:xfrm>
            <a:off x="6245232" y="3512602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7F2CB6-260D-FC4A-8E09-46CDE2D91322}"/>
              </a:ext>
            </a:extLst>
          </p:cNvPr>
          <p:cNvSpPr txBox="1"/>
          <p:nvPr/>
        </p:nvSpPr>
        <p:spPr>
          <a:xfrm>
            <a:off x="6842745" y="4071173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F1CCBC-B9AD-F341-A395-E9CB829505C3}"/>
              </a:ext>
            </a:extLst>
          </p:cNvPr>
          <p:cNvSpPr/>
          <p:nvPr/>
        </p:nvSpPr>
        <p:spPr>
          <a:xfrm>
            <a:off x="938575" y="5331351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0556AD-A662-AA4D-ACF4-CC57D33FC6BE}"/>
              </a:ext>
            </a:extLst>
          </p:cNvPr>
          <p:cNvSpPr/>
          <p:nvPr/>
        </p:nvSpPr>
        <p:spPr>
          <a:xfrm>
            <a:off x="2006081" y="5331351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1D5400-6EFB-A14D-A76C-02910F699F87}"/>
              </a:ext>
            </a:extLst>
          </p:cNvPr>
          <p:cNvSpPr/>
          <p:nvPr/>
        </p:nvSpPr>
        <p:spPr>
          <a:xfrm>
            <a:off x="3073587" y="5331351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697D906-9008-F34A-B139-9B9B1856E90D}"/>
                  </a:ext>
                </a:extLst>
              </p:cNvPr>
              <p:cNvSpPr txBox="1"/>
              <p:nvPr/>
            </p:nvSpPr>
            <p:spPr>
              <a:xfrm>
                <a:off x="1428258" y="5331351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697D906-9008-F34A-B139-9B9B1856E9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258" y="5331351"/>
                <a:ext cx="66883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901D952-6938-E84B-9375-1518D2A3FB4C}"/>
                  </a:ext>
                </a:extLst>
              </p:cNvPr>
              <p:cNvSpPr txBox="1"/>
              <p:nvPr/>
            </p:nvSpPr>
            <p:spPr>
              <a:xfrm>
                <a:off x="2504179" y="5336048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901D952-6938-E84B-9375-1518D2A3F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179" y="5336048"/>
                <a:ext cx="668837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0801D238-AFDB-A349-85DE-3DE2B4CF5739}"/>
              </a:ext>
            </a:extLst>
          </p:cNvPr>
          <p:cNvSpPr txBox="1"/>
          <p:nvPr/>
        </p:nvSpPr>
        <p:spPr>
          <a:xfrm>
            <a:off x="966528" y="5411705"/>
            <a:ext cx="54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D01E0B-0D42-C745-AECD-9F13A313127B}"/>
              </a:ext>
            </a:extLst>
          </p:cNvPr>
          <p:cNvSpPr txBox="1"/>
          <p:nvPr/>
        </p:nvSpPr>
        <p:spPr>
          <a:xfrm>
            <a:off x="2042448" y="5396929"/>
            <a:ext cx="53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FFB3F3-B0EB-D947-AE29-4FB50A38F197}"/>
              </a:ext>
            </a:extLst>
          </p:cNvPr>
          <p:cNvSpPr txBox="1"/>
          <p:nvPr/>
        </p:nvSpPr>
        <p:spPr>
          <a:xfrm>
            <a:off x="3071234" y="5401007"/>
            <a:ext cx="597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3FC67E-1CD4-3C48-8498-1CBD602B18D5}"/>
              </a:ext>
            </a:extLst>
          </p:cNvPr>
          <p:cNvSpPr txBox="1"/>
          <p:nvPr/>
        </p:nvSpPr>
        <p:spPr>
          <a:xfrm>
            <a:off x="798500" y="4641975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cubes has she used in total?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0F9BEC-AEA6-6144-BC5A-8F072FE6CD44}"/>
              </a:ext>
            </a:extLst>
          </p:cNvPr>
          <p:cNvSpPr txBox="1"/>
          <p:nvPr/>
        </p:nvSpPr>
        <p:spPr>
          <a:xfrm>
            <a:off x="7337438" y="4654071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1FA59EC-264D-D645-9444-68C94D1F504B}"/>
              </a:ext>
            </a:extLst>
          </p:cNvPr>
          <p:cNvSpPr/>
          <p:nvPr/>
        </p:nvSpPr>
        <p:spPr>
          <a:xfrm>
            <a:off x="4724123" y="5336082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5F6A068-575E-2446-B2D7-3822ED0202E2}"/>
              </a:ext>
            </a:extLst>
          </p:cNvPr>
          <p:cNvSpPr/>
          <p:nvPr/>
        </p:nvSpPr>
        <p:spPr>
          <a:xfrm>
            <a:off x="5791629" y="5336082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3F51ADF-6CA2-E248-9151-774761464764}"/>
              </a:ext>
            </a:extLst>
          </p:cNvPr>
          <p:cNvSpPr/>
          <p:nvPr/>
        </p:nvSpPr>
        <p:spPr>
          <a:xfrm>
            <a:off x="6859135" y="5336082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0828E37-575D-F946-A662-DFFF6A4AD3C6}"/>
                  </a:ext>
                </a:extLst>
              </p:cNvPr>
              <p:cNvSpPr txBox="1"/>
              <p:nvPr/>
            </p:nvSpPr>
            <p:spPr>
              <a:xfrm>
                <a:off x="5213806" y="5336082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0828E37-575D-F946-A662-DFFF6A4AD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806" y="5336082"/>
                <a:ext cx="66883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BE8CCFE-63BF-7B44-99C3-7A2BF0F80A02}"/>
                  </a:ext>
                </a:extLst>
              </p:cNvPr>
              <p:cNvSpPr txBox="1"/>
              <p:nvPr/>
            </p:nvSpPr>
            <p:spPr>
              <a:xfrm>
                <a:off x="6289727" y="5340779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BE8CCFE-63BF-7B44-99C3-7A2BF0F80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727" y="5340779"/>
                <a:ext cx="66883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B3BFFDC0-3A48-2F4B-A849-2A1B9AC4A71C}"/>
              </a:ext>
            </a:extLst>
          </p:cNvPr>
          <p:cNvSpPr txBox="1"/>
          <p:nvPr/>
        </p:nvSpPr>
        <p:spPr>
          <a:xfrm>
            <a:off x="4737959" y="5387501"/>
            <a:ext cx="54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6B795AB-CE2A-6248-9AA0-3F8A45CB74D8}"/>
              </a:ext>
            </a:extLst>
          </p:cNvPr>
          <p:cNvSpPr txBox="1"/>
          <p:nvPr/>
        </p:nvSpPr>
        <p:spPr>
          <a:xfrm>
            <a:off x="5813879" y="5372725"/>
            <a:ext cx="53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413CFA1-8BA7-FF4E-9D9D-41A7C9BF1057}"/>
              </a:ext>
            </a:extLst>
          </p:cNvPr>
          <p:cNvSpPr txBox="1"/>
          <p:nvPr/>
        </p:nvSpPr>
        <p:spPr>
          <a:xfrm>
            <a:off x="6842665" y="5376803"/>
            <a:ext cx="597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15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A25FE05-7844-9344-8BAD-6E0E29D5AA06}"/>
              </a:ext>
            </a:extLst>
          </p:cNvPr>
          <p:cNvGrpSpPr/>
          <p:nvPr/>
        </p:nvGrpSpPr>
        <p:grpSpPr>
          <a:xfrm>
            <a:off x="2732010" y="1149281"/>
            <a:ext cx="2884198" cy="2454243"/>
            <a:chOff x="2162467" y="1160273"/>
            <a:chExt cx="2884198" cy="2454243"/>
          </a:xfrm>
        </p:grpSpPr>
        <p:pic>
          <p:nvPicPr>
            <p:cNvPr id="32" name="Picture 31" descr="A close up of a logo&#10;&#10;Description automatically generated">
              <a:extLst>
                <a:ext uri="{FF2B5EF4-FFF2-40B4-BE49-F238E27FC236}">
                  <a16:creationId xmlns:a16="http://schemas.microsoft.com/office/drawing/2014/main" id="{3E32073C-A87E-0A41-86F6-8D617D25C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162467" y="2527690"/>
              <a:ext cx="746740" cy="1052452"/>
            </a:xfrm>
            <a:prstGeom prst="rect">
              <a:avLst/>
            </a:prstGeom>
          </p:spPr>
        </p:pic>
        <p:pic>
          <p:nvPicPr>
            <p:cNvPr id="33" name="Picture 32" descr="A close up of a logo&#10;&#10;Description automatically generated">
              <a:extLst>
                <a:ext uri="{FF2B5EF4-FFF2-40B4-BE49-F238E27FC236}">
                  <a16:creationId xmlns:a16="http://schemas.microsoft.com/office/drawing/2014/main" id="{7DCEBFBB-A887-5A4B-B04B-15905E85E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162467" y="2183549"/>
              <a:ext cx="746740" cy="1052452"/>
            </a:xfrm>
            <a:prstGeom prst="rect">
              <a:avLst/>
            </a:prstGeom>
          </p:spPr>
        </p:pic>
        <p:pic>
          <p:nvPicPr>
            <p:cNvPr id="34" name="Picture 33" descr="A close up of a logo&#10;&#10;Description automatically generated">
              <a:extLst>
                <a:ext uri="{FF2B5EF4-FFF2-40B4-BE49-F238E27FC236}">
                  <a16:creationId xmlns:a16="http://schemas.microsoft.com/office/drawing/2014/main" id="{91B43CAA-F147-BA49-B1B4-E293D72A6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162467" y="1842457"/>
              <a:ext cx="746740" cy="1052452"/>
            </a:xfrm>
            <a:prstGeom prst="rect">
              <a:avLst/>
            </a:prstGeom>
          </p:spPr>
        </p:pic>
        <p:pic>
          <p:nvPicPr>
            <p:cNvPr id="35" name="Picture 34" descr="A close up of a logo&#10;&#10;Description automatically generated">
              <a:extLst>
                <a:ext uri="{FF2B5EF4-FFF2-40B4-BE49-F238E27FC236}">
                  <a16:creationId xmlns:a16="http://schemas.microsoft.com/office/drawing/2014/main" id="{9028D08B-2CCF-A04E-B085-7C6FC5D45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162467" y="1501365"/>
              <a:ext cx="746740" cy="1052452"/>
            </a:xfrm>
            <a:prstGeom prst="rect">
              <a:avLst/>
            </a:prstGeom>
          </p:spPr>
        </p:pic>
        <p:pic>
          <p:nvPicPr>
            <p:cNvPr id="36" name="Picture 35" descr="A close up of a logo&#10;&#10;Description automatically generated">
              <a:extLst>
                <a:ext uri="{FF2B5EF4-FFF2-40B4-BE49-F238E27FC236}">
                  <a16:creationId xmlns:a16="http://schemas.microsoft.com/office/drawing/2014/main" id="{5C8EDA99-260E-9D4C-BC86-14F3A81A2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162467" y="1160273"/>
              <a:ext cx="746740" cy="1052452"/>
            </a:xfrm>
            <a:prstGeom prst="rect">
              <a:avLst/>
            </a:prstGeom>
          </p:spPr>
        </p:pic>
        <p:pic>
          <p:nvPicPr>
            <p:cNvPr id="37" name="Picture 36" descr="A close up of a logo&#10;&#10;Description automatically generated">
              <a:extLst>
                <a:ext uri="{FF2B5EF4-FFF2-40B4-BE49-F238E27FC236}">
                  <a16:creationId xmlns:a16="http://schemas.microsoft.com/office/drawing/2014/main" id="{7D07EAFA-DD41-CB4F-9CFF-B0F12F779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31196" y="2544877"/>
              <a:ext cx="746740" cy="1052452"/>
            </a:xfrm>
            <a:prstGeom prst="rect">
              <a:avLst/>
            </a:prstGeom>
          </p:spPr>
        </p:pic>
        <p:pic>
          <p:nvPicPr>
            <p:cNvPr id="38" name="Picture 37" descr="A close up of a logo&#10;&#10;Description automatically generated">
              <a:extLst>
                <a:ext uri="{FF2B5EF4-FFF2-40B4-BE49-F238E27FC236}">
                  <a16:creationId xmlns:a16="http://schemas.microsoft.com/office/drawing/2014/main" id="{7AB0AAAD-367B-094E-8F34-26ADD83A9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31196" y="2200736"/>
              <a:ext cx="746740" cy="1052452"/>
            </a:xfrm>
            <a:prstGeom prst="rect">
              <a:avLst/>
            </a:prstGeom>
          </p:spPr>
        </p:pic>
        <p:pic>
          <p:nvPicPr>
            <p:cNvPr id="39" name="Picture 38" descr="A close up of a logo&#10;&#10;Description automatically generated">
              <a:extLst>
                <a:ext uri="{FF2B5EF4-FFF2-40B4-BE49-F238E27FC236}">
                  <a16:creationId xmlns:a16="http://schemas.microsoft.com/office/drawing/2014/main" id="{99E8087A-F705-FA40-963F-8DDA10883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31196" y="1859644"/>
              <a:ext cx="746740" cy="1052452"/>
            </a:xfrm>
            <a:prstGeom prst="rect">
              <a:avLst/>
            </a:prstGeom>
          </p:spPr>
        </p:pic>
        <p:pic>
          <p:nvPicPr>
            <p:cNvPr id="40" name="Picture 39" descr="A close up of a logo&#10;&#10;Description automatically generated">
              <a:extLst>
                <a:ext uri="{FF2B5EF4-FFF2-40B4-BE49-F238E27FC236}">
                  <a16:creationId xmlns:a16="http://schemas.microsoft.com/office/drawing/2014/main" id="{C2BB715C-990A-6740-9E19-541193B63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31196" y="1518552"/>
              <a:ext cx="746740" cy="1052452"/>
            </a:xfrm>
            <a:prstGeom prst="rect">
              <a:avLst/>
            </a:prstGeom>
          </p:spPr>
        </p:pic>
        <p:pic>
          <p:nvPicPr>
            <p:cNvPr id="41" name="Picture 40" descr="A close up of a logo&#10;&#10;Description automatically generated">
              <a:extLst>
                <a:ext uri="{FF2B5EF4-FFF2-40B4-BE49-F238E27FC236}">
                  <a16:creationId xmlns:a16="http://schemas.microsoft.com/office/drawing/2014/main" id="{2BA170E7-AD8E-BF42-A178-0A3264012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31196" y="1177460"/>
              <a:ext cx="746740" cy="1052452"/>
            </a:xfrm>
            <a:prstGeom prst="rect">
              <a:avLst/>
            </a:prstGeom>
          </p:spPr>
        </p:pic>
        <p:pic>
          <p:nvPicPr>
            <p:cNvPr id="42" name="Picture 41" descr="A close up of a logo&#10;&#10;Description automatically generated">
              <a:extLst>
                <a:ext uri="{FF2B5EF4-FFF2-40B4-BE49-F238E27FC236}">
                  <a16:creationId xmlns:a16="http://schemas.microsoft.com/office/drawing/2014/main" id="{9D887104-922B-0941-B5F0-5C0E4CE4BA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299925" y="2562064"/>
              <a:ext cx="746740" cy="1052452"/>
            </a:xfrm>
            <a:prstGeom prst="rect">
              <a:avLst/>
            </a:prstGeom>
          </p:spPr>
        </p:pic>
        <p:pic>
          <p:nvPicPr>
            <p:cNvPr id="43" name="Picture 42" descr="A close up of a logo&#10;&#10;Description automatically generated">
              <a:extLst>
                <a:ext uri="{FF2B5EF4-FFF2-40B4-BE49-F238E27FC236}">
                  <a16:creationId xmlns:a16="http://schemas.microsoft.com/office/drawing/2014/main" id="{C08CFF5A-74C8-5C4B-96EE-D45D6F2EE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299925" y="2217923"/>
              <a:ext cx="746740" cy="1052452"/>
            </a:xfrm>
            <a:prstGeom prst="rect">
              <a:avLst/>
            </a:prstGeom>
          </p:spPr>
        </p:pic>
        <p:pic>
          <p:nvPicPr>
            <p:cNvPr id="44" name="Picture 43" descr="A close up of a logo&#10;&#10;Description automatically generated">
              <a:extLst>
                <a:ext uri="{FF2B5EF4-FFF2-40B4-BE49-F238E27FC236}">
                  <a16:creationId xmlns:a16="http://schemas.microsoft.com/office/drawing/2014/main" id="{BCC716C4-6050-0147-AA5F-044E68AC2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299925" y="1876831"/>
              <a:ext cx="746740" cy="1052452"/>
            </a:xfrm>
            <a:prstGeom prst="rect">
              <a:avLst/>
            </a:prstGeom>
          </p:spPr>
        </p:pic>
        <p:pic>
          <p:nvPicPr>
            <p:cNvPr id="45" name="Picture 44" descr="A close up of a logo&#10;&#10;Description automatically generated">
              <a:extLst>
                <a:ext uri="{FF2B5EF4-FFF2-40B4-BE49-F238E27FC236}">
                  <a16:creationId xmlns:a16="http://schemas.microsoft.com/office/drawing/2014/main" id="{9FE00614-071F-BF40-9223-857FC15A8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299925" y="1535739"/>
              <a:ext cx="746740" cy="1052452"/>
            </a:xfrm>
            <a:prstGeom prst="rect">
              <a:avLst/>
            </a:prstGeom>
          </p:spPr>
        </p:pic>
        <p:pic>
          <p:nvPicPr>
            <p:cNvPr id="46" name="Picture 45" descr="A close up of a logo&#10;&#10;Description automatically generated">
              <a:extLst>
                <a:ext uri="{FF2B5EF4-FFF2-40B4-BE49-F238E27FC236}">
                  <a16:creationId xmlns:a16="http://schemas.microsoft.com/office/drawing/2014/main" id="{EA55F674-DCDD-A147-B522-40EB1F42B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299925" y="1194647"/>
              <a:ext cx="746740" cy="105245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38" y="872757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66214" y="101544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858166" y="410204"/>
            <a:ext cx="7848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Dexter has also been building towers using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cubes.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3D06EB-0BE4-554B-A819-7E3EC21737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02" y="1364311"/>
            <a:ext cx="1776208" cy="2142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394CCB-E0AD-ED4A-9F34-A14D993A36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3394" y="1327780"/>
            <a:ext cx="570019" cy="24128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07D29F-6C0D-814D-8058-8E9A1AA213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2594" y="1327780"/>
            <a:ext cx="570019" cy="24128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D39E85E-00F0-004D-9CD2-9E613515703B}"/>
              </a:ext>
            </a:extLst>
          </p:cNvPr>
          <p:cNvSpPr txBox="1"/>
          <p:nvPr/>
        </p:nvSpPr>
        <p:spPr>
          <a:xfrm>
            <a:off x="3916765" y="5521582"/>
            <a:ext cx="657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548DF3-D61B-1F4C-9DCB-C7484CBF4DBE}"/>
              </a:ext>
            </a:extLst>
          </p:cNvPr>
          <p:cNvSpPr txBox="1"/>
          <p:nvPr/>
        </p:nvSpPr>
        <p:spPr>
          <a:xfrm>
            <a:off x="808375" y="3680800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towers has he built?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A0BA29-96F6-6941-9A0B-2C9B97FE3C88}"/>
              </a:ext>
            </a:extLst>
          </p:cNvPr>
          <p:cNvSpPr txBox="1"/>
          <p:nvPr/>
        </p:nvSpPr>
        <p:spPr>
          <a:xfrm>
            <a:off x="808375" y="4265575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cubes are in each tower?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A739C1-6A3A-DF4E-9BAB-FD6F8D496A95}"/>
              </a:ext>
            </a:extLst>
          </p:cNvPr>
          <p:cNvSpPr txBox="1"/>
          <p:nvPr/>
        </p:nvSpPr>
        <p:spPr>
          <a:xfrm>
            <a:off x="6028496" y="3690685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251F4A-1171-E54D-92FA-B3F270516921}"/>
              </a:ext>
            </a:extLst>
          </p:cNvPr>
          <p:cNvSpPr txBox="1"/>
          <p:nvPr/>
        </p:nvSpPr>
        <p:spPr>
          <a:xfrm>
            <a:off x="6854759" y="4265575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AD938F-505F-544E-B2E6-340C5D914282}"/>
              </a:ext>
            </a:extLst>
          </p:cNvPr>
          <p:cNvSpPr/>
          <p:nvPr/>
        </p:nvSpPr>
        <p:spPr>
          <a:xfrm>
            <a:off x="937468" y="5503639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37BD34-AF8E-8348-8832-061E6692B70A}"/>
              </a:ext>
            </a:extLst>
          </p:cNvPr>
          <p:cNvSpPr/>
          <p:nvPr/>
        </p:nvSpPr>
        <p:spPr>
          <a:xfrm>
            <a:off x="2004974" y="5503639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0AD614-E971-504B-9FBF-6842B0C3EE3B}"/>
              </a:ext>
            </a:extLst>
          </p:cNvPr>
          <p:cNvSpPr/>
          <p:nvPr/>
        </p:nvSpPr>
        <p:spPr>
          <a:xfrm>
            <a:off x="3072480" y="5503639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BBF515B-ED29-0D43-BFBF-C4D5ECDEEB54}"/>
                  </a:ext>
                </a:extLst>
              </p:cNvPr>
              <p:cNvSpPr txBox="1"/>
              <p:nvPr/>
            </p:nvSpPr>
            <p:spPr>
              <a:xfrm>
                <a:off x="1427151" y="5503639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BBF515B-ED29-0D43-BFBF-C4D5ECDEE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151" y="5503639"/>
                <a:ext cx="668837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5847B5C-D188-C84A-B767-66E1FAA830BF}"/>
                  </a:ext>
                </a:extLst>
              </p:cNvPr>
              <p:cNvSpPr txBox="1"/>
              <p:nvPr/>
            </p:nvSpPr>
            <p:spPr>
              <a:xfrm>
                <a:off x="2503072" y="5508336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5847B5C-D188-C84A-B767-66E1FAA83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072" y="5508336"/>
                <a:ext cx="66883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298E7357-F88E-134B-BE46-427010CAF1B0}"/>
              </a:ext>
            </a:extLst>
          </p:cNvPr>
          <p:cNvSpPr txBox="1"/>
          <p:nvPr/>
        </p:nvSpPr>
        <p:spPr>
          <a:xfrm>
            <a:off x="958922" y="5521828"/>
            <a:ext cx="54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8FFBF2-3135-D448-A0B9-B6A852A54F6A}"/>
              </a:ext>
            </a:extLst>
          </p:cNvPr>
          <p:cNvSpPr txBox="1"/>
          <p:nvPr/>
        </p:nvSpPr>
        <p:spPr>
          <a:xfrm>
            <a:off x="2034842" y="5507052"/>
            <a:ext cx="53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5000F1-90EF-BA40-A2F3-4F76582C7D14}"/>
              </a:ext>
            </a:extLst>
          </p:cNvPr>
          <p:cNvSpPr txBox="1"/>
          <p:nvPr/>
        </p:nvSpPr>
        <p:spPr>
          <a:xfrm>
            <a:off x="2970547" y="5511130"/>
            <a:ext cx="752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EC01E5-61D6-5242-89BF-B3499D412AF1}"/>
              </a:ext>
            </a:extLst>
          </p:cNvPr>
          <p:cNvSpPr txBox="1"/>
          <p:nvPr/>
        </p:nvSpPr>
        <p:spPr>
          <a:xfrm>
            <a:off x="808375" y="4843933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cubes has he used in total?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751CF5-A3AA-E64F-880D-2B7EDB41BC92}"/>
              </a:ext>
            </a:extLst>
          </p:cNvPr>
          <p:cNvSpPr txBox="1"/>
          <p:nvPr/>
        </p:nvSpPr>
        <p:spPr>
          <a:xfrm>
            <a:off x="7104306" y="4868653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1A6C08-206F-044B-96D3-A599C564A1B0}"/>
              </a:ext>
            </a:extLst>
          </p:cNvPr>
          <p:cNvSpPr/>
          <p:nvPr/>
        </p:nvSpPr>
        <p:spPr>
          <a:xfrm>
            <a:off x="4723016" y="5508370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C2B1FB5-8827-D143-91A7-3A1DA6AD2D5C}"/>
              </a:ext>
            </a:extLst>
          </p:cNvPr>
          <p:cNvSpPr/>
          <p:nvPr/>
        </p:nvSpPr>
        <p:spPr>
          <a:xfrm>
            <a:off x="5790522" y="5508370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77D9CD6-DEE5-AD42-99B6-C2E93AD205B2}"/>
              </a:ext>
            </a:extLst>
          </p:cNvPr>
          <p:cNvSpPr/>
          <p:nvPr/>
        </p:nvSpPr>
        <p:spPr>
          <a:xfrm>
            <a:off x="6858028" y="5508370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E5E5E7C-0F2A-ED44-8533-970B3E68CA86}"/>
                  </a:ext>
                </a:extLst>
              </p:cNvPr>
              <p:cNvSpPr txBox="1"/>
              <p:nvPr/>
            </p:nvSpPr>
            <p:spPr>
              <a:xfrm>
                <a:off x="5212699" y="5508370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E5E5E7C-0F2A-ED44-8533-970B3E68C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699" y="5508370"/>
                <a:ext cx="66883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CAB74BD-99F8-DC49-B981-79632D9AB310}"/>
                  </a:ext>
                </a:extLst>
              </p:cNvPr>
              <p:cNvSpPr txBox="1"/>
              <p:nvPr/>
            </p:nvSpPr>
            <p:spPr>
              <a:xfrm>
                <a:off x="6288620" y="5513067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CAB74BD-99F8-DC49-B981-79632D9AB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620" y="5513067"/>
                <a:ext cx="668837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152F44EB-15FB-AA4E-A858-B04363BD5841}"/>
              </a:ext>
            </a:extLst>
          </p:cNvPr>
          <p:cNvSpPr txBox="1"/>
          <p:nvPr/>
        </p:nvSpPr>
        <p:spPr>
          <a:xfrm>
            <a:off x="4753084" y="5523765"/>
            <a:ext cx="54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4166590-2C7E-4942-821A-3FE1B3762B7A}"/>
              </a:ext>
            </a:extLst>
          </p:cNvPr>
          <p:cNvSpPr txBox="1"/>
          <p:nvPr/>
        </p:nvSpPr>
        <p:spPr>
          <a:xfrm>
            <a:off x="5829004" y="5508989"/>
            <a:ext cx="53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5BD1AC-257E-3340-9BE5-99CD2598F574}"/>
              </a:ext>
            </a:extLst>
          </p:cNvPr>
          <p:cNvSpPr txBox="1"/>
          <p:nvPr/>
        </p:nvSpPr>
        <p:spPr>
          <a:xfrm>
            <a:off x="6797563" y="5529492"/>
            <a:ext cx="714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35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A274930-EDA7-274D-88FD-1AC055E140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2194" y="1327780"/>
            <a:ext cx="570019" cy="241281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77060C7-7CD1-974C-B0C3-E97A024E52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1795" y="1327780"/>
            <a:ext cx="570019" cy="241281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9578655-07D4-D34A-920B-C266AA9815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2994" y="1327780"/>
            <a:ext cx="570019" cy="24128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751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cs typeface="Calibri" panose="020F0502020204030204" pitchFamily="34" charset="0"/>
              </a:rPr>
              <a:t>Have a go at questions </a:t>
            </a:r>
            <a:br>
              <a:rPr lang="en-GB" sz="3600" dirty="0">
                <a:cs typeface="Calibri" panose="020F0502020204030204" pitchFamily="34" charset="0"/>
              </a:rPr>
            </a:br>
            <a:r>
              <a:rPr lang="en-GB" sz="3600" dirty="0">
                <a:cs typeface="Calibri" panose="020F0502020204030204" pitchFamily="34" charset="0"/>
              </a:rPr>
              <a:t>1 and 2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27815485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0.7|0.8|0.7|0.6|1.4|2|2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8|6.7|5.4|7.2|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9.8|17|1.9|3.6|1.8|2.8|4.1|6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9|7.8|0.9|2.8|2.2|4.4|0.8|4.4|1.1|1.7|2.3|6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5|1.9|1.4|0.8|0.7|1.1|0.9|2.3|0.7|0.7|0.7|0.6|1.3|0.9|3.2|3.6|1.2|5.2|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3|1.4|11.3|1.6|1.2|1.1|3.1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8.6|1.8|1.9|3.2|2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1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727757-3061-47D3-99FD-9493F136DC43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522d4c35-b548-4432-90ae-af4376e1c4b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EBDDC9-BA48-4F61-9654-02AF2EC141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8636</TotalTime>
  <Words>360</Words>
  <Application>Microsoft Office PowerPoint</Application>
  <PresentationFormat>On-screen Show (4:3)</PresentationFormat>
  <Paragraphs>635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and 2 on the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the rest of the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EMILY  SNOWBALL</cp:lastModifiedBy>
  <cp:revision>221</cp:revision>
  <dcterms:created xsi:type="dcterms:W3CDTF">2019-07-05T11:02:13Z</dcterms:created>
  <dcterms:modified xsi:type="dcterms:W3CDTF">2021-01-10T17:01:52Z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